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78" r:id="rId3"/>
    <p:sldId id="285" r:id="rId4"/>
    <p:sldId id="298" r:id="rId5"/>
    <p:sldId id="299" r:id="rId6"/>
    <p:sldId id="280" r:id="rId7"/>
    <p:sldId id="297" r:id="rId8"/>
    <p:sldId id="295" r:id="rId9"/>
    <p:sldId id="281" r:id="rId10"/>
    <p:sldId id="289" r:id="rId11"/>
    <p:sldId id="291" r:id="rId12"/>
    <p:sldId id="302" r:id="rId13"/>
    <p:sldId id="290" r:id="rId14"/>
    <p:sldId id="300" r:id="rId15"/>
    <p:sldId id="286" r:id="rId16"/>
    <p:sldId id="296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0"/>
    <p:restoredTop sz="94631"/>
  </p:normalViewPr>
  <p:slideViewPr>
    <p:cSldViewPr snapToGrid="0" snapToObjects="1">
      <p:cViewPr varScale="1">
        <p:scale>
          <a:sx n="97" d="100"/>
          <a:sy n="97" d="100"/>
        </p:scale>
        <p:origin x="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FBD13-7F8C-FA45-8B9C-93D3E974CE4A}" type="datetimeFigureOut">
              <a:rPr lang="en-US" smtClean="0"/>
              <a:t>2/16/18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000A7-28D3-F345-A2FB-B31A4EB1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9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6E799-E2F4-7E41-A667-99496A993F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7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00A7-28D3-F345-A2FB-B31A4EB1C6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0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Low</a:t>
            </a:r>
            <a:r>
              <a:rPr lang="en-US" baseline="0" dirty="0"/>
              <a:t> FTLE values?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 we are interested in is the areas of high relative acoustic return,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the ADCP is measuring krill.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out what it looks like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</a:t>
            </a:r>
            <a:r>
              <a:rPr lang="en-US" dirty="0" err="1"/>
              <a:t>isnt</a:t>
            </a:r>
            <a:r>
              <a:rPr lang="en-US" dirty="0"/>
              <a:t> a krill instrument. </a:t>
            </a:r>
            <a:r>
              <a:rPr lang="en-US" dirty="0" err="1"/>
              <a:t>Dont</a:t>
            </a:r>
            <a:r>
              <a:rPr lang="en-US" dirty="0"/>
              <a:t> want to make assumptions about the number of krill but can say something about the presence or absence of krill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are going to take values above the 95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percentile and label them as krill presence and the rest is labeled as an absence.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BCCF-AE24-954E-94BA-20D56FB195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A676-8A39-094D-9EA3-83C86C57EC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1538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31519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660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660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29540"/>
            <a:ext cx="8229600" cy="8868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6012"/>
            <a:ext cx="8229600" cy="7536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49642"/>
            <a:ext cx="4040188" cy="524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7395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49642"/>
            <a:ext cx="4041775" cy="524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395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456"/>
            <a:ext cx="3008313" cy="1039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32456"/>
            <a:ext cx="5111750" cy="51937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1481"/>
            <a:ext cx="3008313" cy="41546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9993"/>
            <a:ext cx="5486400" cy="35375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36710"/>
            <a:ext cx="8229600" cy="126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46401"/>
            <a:ext cx="8229600" cy="347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12596-4909-634E-9277-8129B5C72CDC}" type="datetimeFigureOut">
              <a:rPr lang="en-US" smtClean="0"/>
              <a:pPr/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FC64E-1929-764D-B3E4-C468550F55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emf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image" Target="../media/image37.emf"/><Relationship Id="rId10" Type="http://schemas.openxmlformats.org/officeDocument/2006/relationships/image" Target="../media/image6.jpeg"/><Relationship Id="rId4" Type="http://schemas.openxmlformats.org/officeDocument/2006/relationships/image" Target="../media/image36.emf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9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0.emf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tiff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emf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3.tif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6.tif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0845" t="1" b="295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35399"/>
            <a:ext cx="8468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Central place foragers select ocean surface features based on species-specific foraging strategies</a:t>
            </a:r>
            <a:endParaRPr lang="en-US" sz="16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791" y="685495"/>
            <a:ext cx="8636709" cy="546303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Matthew Oliver and </a:t>
            </a:r>
            <a:r>
              <a:rPr lang="en-US" sz="1400" b="1" dirty="0" err="1">
                <a:latin typeface="Times New Roman"/>
                <a:cs typeface="Times New Roman"/>
              </a:rPr>
              <a:t>Cordie</a:t>
            </a:r>
            <a:r>
              <a:rPr lang="en-US" sz="1400" b="1" dirty="0">
                <a:latin typeface="Times New Roman"/>
                <a:cs typeface="Times New Roman"/>
              </a:rPr>
              <a:t> Goodrich</a:t>
            </a: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University of Delaware</a:t>
            </a: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Josh </a:t>
            </a:r>
            <a:r>
              <a:rPr lang="en-US" sz="1400" b="1" dirty="0" err="1">
                <a:latin typeface="Times New Roman"/>
                <a:cs typeface="Times New Roman"/>
              </a:rPr>
              <a:t>Kohut</a:t>
            </a:r>
            <a:r>
              <a:rPr lang="en-US" sz="1400" b="1" dirty="0">
                <a:latin typeface="Times New Roman"/>
                <a:cs typeface="Times New Roman"/>
              </a:rPr>
              <a:t> and </a:t>
            </a:r>
            <a:r>
              <a:rPr lang="en-US" sz="1400" b="1" dirty="0" err="1">
                <a:latin typeface="Times New Roman"/>
                <a:cs typeface="Times New Roman"/>
              </a:rPr>
              <a:t>Filipa</a:t>
            </a:r>
            <a:r>
              <a:rPr lang="en-US" sz="1400" b="1" dirty="0">
                <a:latin typeface="Times New Roman"/>
                <a:cs typeface="Times New Roman"/>
              </a:rPr>
              <a:t> </a:t>
            </a:r>
            <a:r>
              <a:rPr lang="en-US" sz="1400" b="1" dirty="0" err="1">
                <a:latin typeface="Times New Roman"/>
                <a:cs typeface="Times New Roman"/>
              </a:rPr>
              <a:t>Carvalho</a:t>
            </a:r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Rutgers University</a:t>
            </a: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Kim Bernard</a:t>
            </a: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Oregon State University</a:t>
            </a: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Bill Fraser and Donna Patterson-Fraser</a:t>
            </a: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Polar Oceans Research Group</a:t>
            </a: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Megan </a:t>
            </a:r>
            <a:r>
              <a:rPr lang="en-US" sz="1400" b="1" dirty="0" err="1">
                <a:latin typeface="Times New Roman"/>
                <a:cs typeface="Times New Roman"/>
              </a:rPr>
              <a:t>Cimino</a:t>
            </a:r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Scripps Institute of Oceanography</a:t>
            </a: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Peter Winsor and Hank </a:t>
            </a:r>
            <a:r>
              <a:rPr lang="en-US" sz="1400" b="1" dirty="0" err="1">
                <a:latin typeface="Times New Roman"/>
                <a:cs typeface="Times New Roman"/>
              </a:rPr>
              <a:t>Statscewich</a:t>
            </a:r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University of Alaska, Fairbanks</a:t>
            </a:r>
          </a:p>
          <a:p>
            <a:pPr algn="ctr"/>
            <a:endParaRPr lang="en-US" sz="800" b="1" dirty="0">
              <a:latin typeface="Times New Roman"/>
              <a:cs typeface="Times New Roman"/>
            </a:endParaRP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Erick </a:t>
            </a:r>
            <a:r>
              <a:rPr lang="en-US" sz="1400" b="1" dirty="0" err="1">
                <a:latin typeface="Times New Roman"/>
                <a:cs typeface="Times New Roman"/>
              </a:rPr>
              <a:t>Fredj</a:t>
            </a:r>
            <a:endParaRPr lang="en-US" sz="1400" b="1" dirty="0">
              <a:latin typeface="Times New Roman"/>
              <a:cs typeface="Times New Roman"/>
            </a:endParaRPr>
          </a:p>
          <a:p>
            <a:pPr algn="ctr"/>
            <a:r>
              <a:rPr lang="en-US" sz="1400" dirty="0">
                <a:latin typeface="Times New Roman"/>
                <a:cs typeface="Times New Roman"/>
              </a:rPr>
              <a:t>Jerusalem College of Technology</a:t>
            </a:r>
          </a:p>
          <a:p>
            <a:pPr algn="ctr"/>
            <a:endParaRPr lang="en-US" sz="1400" dirty="0">
              <a:latin typeface="Times New Roman"/>
              <a:cs typeface="Times New Roman"/>
            </a:endParaRPr>
          </a:p>
          <a:p>
            <a:pPr algn="ctr"/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51710" y="3475167"/>
            <a:ext cx="532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PAL-LTER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4B74FC-2C6E-A245-BBBF-EC5339CCABB8}"/>
              </a:ext>
            </a:extLst>
          </p:cNvPr>
          <p:cNvGrpSpPr/>
          <p:nvPr/>
        </p:nvGrpSpPr>
        <p:grpSpPr>
          <a:xfrm>
            <a:off x="10758" y="6249800"/>
            <a:ext cx="9079200" cy="588943"/>
            <a:chOff x="10758" y="6249800"/>
            <a:chExt cx="9079200" cy="588943"/>
          </a:xfrm>
          <a:solidFill>
            <a:schemeClr val="bg1"/>
          </a:solidFill>
        </p:grpSpPr>
        <p:pic>
          <p:nvPicPr>
            <p:cNvPr id="10" name="Picture 9" descr="LOGO.png">
              <a:extLst>
                <a:ext uri="{FF2B5EF4-FFF2-40B4-BE49-F238E27FC236}">
                  <a16:creationId xmlns:a16="http://schemas.microsoft.com/office/drawing/2014/main" id="{2065EB5E-23E4-2B42-8F26-D895EA439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7" t="15614" r="7223" b="16111"/>
            <a:stretch/>
          </p:blipFill>
          <p:spPr>
            <a:xfrm>
              <a:off x="7469171" y="6298671"/>
              <a:ext cx="795159" cy="50984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B50E36-3817-8748-9C59-B296B2AED6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04541" y="6249800"/>
              <a:ext cx="585417" cy="588943"/>
              <a:chOff x="9334500" y="3194050"/>
              <a:chExt cx="2108200" cy="2120900"/>
            </a:xfrm>
            <a:grpFill/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6A09558-85D3-9E43-9364-1B572FA14D20}"/>
                  </a:ext>
                </a:extLst>
              </p:cNvPr>
              <p:cNvSpPr/>
              <p:nvPr/>
            </p:nvSpPr>
            <p:spPr>
              <a:xfrm>
                <a:off x="9664700" y="3581400"/>
                <a:ext cx="1460500" cy="13843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DB5EECA-F2BA-F74A-B53C-450A09193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334500" y="3194050"/>
                <a:ext cx="2108200" cy="2120900"/>
              </a:xfrm>
              <a:prstGeom prst="rect">
                <a:avLst/>
              </a:prstGeom>
              <a:grpFill/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C3E784-F15A-E143-989E-F9DE6368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359" y="6309429"/>
              <a:ext cx="578203" cy="490273"/>
            </a:xfrm>
            <a:prstGeom prst="rect">
              <a:avLst/>
            </a:prstGeom>
            <a:grpFill/>
          </p:spPr>
        </p:pic>
        <p:pic>
          <p:nvPicPr>
            <p:cNvPr id="15" name="Picture 51" descr="rucool_logo.jpg">
              <a:extLst>
                <a:ext uri="{FF2B5EF4-FFF2-40B4-BE49-F238E27FC236}">
                  <a16:creationId xmlns:a16="http://schemas.microsoft.com/office/drawing/2014/main" id="{B23211B7-0C34-D74D-B37A-0F2F85E29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662"/>
            <a:stretch/>
          </p:blipFill>
          <p:spPr bwMode="auto">
            <a:xfrm>
              <a:off x="10758" y="6355356"/>
              <a:ext cx="1396518" cy="38502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3" descr="UDPrimaryLogo2945.jpg">
              <a:extLst>
                <a:ext uri="{FF2B5EF4-FFF2-40B4-BE49-F238E27FC236}">
                  <a16:creationId xmlns:a16="http://schemas.microsoft.com/office/drawing/2014/main" id="{81AA40D2-9E0B-F148-941E-05E2EA91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922" y="6374523"/>
              <a:ext cx="945403" cy="38545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44" descr="C:\Users\stats\Downloads\UAFLogo_A_647_horiz.png">
              <a:extLst>
                <a:ext uri="{FF2B5EF4-FFF2-40B4-BE49-F238E27FC236}">
                  <a16:creationId xmlns:a16="http://schemas.microsoft.com/office/drawing/2014/main" id="{2CC27BAE-80CD-8248-AC5B-A62421071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134" y="6410526"/>
              <a:ext cx="1303002" cy="28050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ECF2ED-36FF-C647-BF83-89B348A87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23" t="21997" r="20355" b="17981"/>
            <a:stretch/>
          </p:blipFill>
          <p:spPr>
            <a:xfrm>
              <a:off x="6484805" y="6303843"/>
              <a:ext cx="624286" cy="472397"/>
            </a:xfrm>
            <a:prstGeom prst="rect">
              <a:avLst/>
            </a:prstGeom>
            <a:grpFill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E515E8-5561-6C46-B4C0-42CF97D97745}"/>
                </a:ext>
              </a:extLst>
            </p:cNvPr>
            <p:cNvSpPr txBox="1"/>
            <p:nvPr/>
          </p:nvSpPr>
          <p:spPr>
            <a:xfrm>
              <a:off x="5320623" y="6333840"/>
              <a:ext cx="87940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257AFF"/>
                  </a:solidFill>
                  <a:latin typeface="Cooper Black" charset="0"/>
                  <a:ea typeface="Cooper Black" charset="0"/>
                  <a:cs typeface="Cooper Black" charset="0"/>
                </a:rPr>
                <a:t>PORG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63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D26DA-19C7-0545-8E4F-1127E4DFCB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630"/>
          <a:stretch/>
        </p:blipFill>
        <p:spPr>
          <a:xfrm>
            <a:off x="488037" y="1101937"/>
            <a:ext cx="8037618" cy="40485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3CB0DC6-45A0-9E49-8F5F-E2DDCC416E32}"/>
              </a:ext>
            </a:extLst>
          </p:cNvPr>
          <p:cNvSpPr/>
          <p:nvPr/>
        </p:nvSpPr>
        <p:spPr>
          <a:xfrm>
            <a:off x="730131" y="5150507"/>
            <a:ext cx="3723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KS tests show no selection for higher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aFTLE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compared the simulated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= 0.955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202E3-2FFB-0146-900E-EB3DD2F15A68}"/>
              </a:ext>
            </a:extLst>
          </p:cNvPr>
          <p:cNvSpPr txBox="1"/>
          <p:nvPr/>
        </p:nvSpPr>
        <p:spPr>
          <a:xfrm>
            <a:off x="314410" y="642265"/>
            <a:ext cx="68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Penguin Selectivity for Attractive FTLE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7F5D54-383F-0145-9A9C-DAEBD91C12C5}"/>
              </a:ext>
            </a:extLst>
          </p:cNvPr>
          <p:cNvSpPr/>
          <p:nvPr/>
        </p:nvSpPr>
        <p:spPr>
          <a:xfrm>
            <a:off x="4802319" y="5150507"/>
            <a:ext cx="3723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KS tests show no selection for higher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aFTLE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compared the simulated Gentoo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= 0.99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291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49C2C3-A0FF-1A43-8AB8-D5C0FEF21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30"/>
          <a:stretch/>
        </p:blipFill>
        <p:spPr>
          <a:xfrm>
            <a:off x="488037" y="1033804"/>
            <a:ext cx="8187915" cy="4124277"/>
          </a:xfrm>
          <a:prstGeom prst="rect">
            <a:avLst/>
          </a:prstGeom>
        </p:spPr>
      </p:pic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DA14-09E6-3748-A148-DB3D1521CD53}"/>
              </a:ext>
            </a:extLst>
          </p:cNvPr>
          <p:cNvSpPr txBox="1"/>
          <p:nvPr/>
        </p:nvSpPr>
        <p:spPr>
          <a:xfrm>
            <a:off x="314410" y="587232"/>
            <a:ext cx="68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Penguin Selectivity for Repulsive FTLE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3BFD0-3CC1-9A4E-9FA3-624BC6C8B3B4}"/>
              </a:ext>
            </a:extLst>
          </p:cNvPr>
          <p:cNvSpPr/>
          <p:nvPr/>
        </p:nvSpPr>
        <p:spPr>
          <a:xfrm>
            <a:off x="730131" y="5150507"/>
            <a:ext cx="3723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KS tests show selection for higher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aFTLE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compared the simulated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penguin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= 0.03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EC3C28-0F5C-0042-85E0-AF097A044502}"/>
              </a:ext>
            </a:extLst>
          </p:cNvPr>
          <p:cNvSpPr/>
          <p:nvPr/>
        </p:nvSpPr>
        <p:spPr>
          <a:xfrm>
            <a:off x="4802319" y="5150507"/>
            <a:ext cx="3723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KS tests show no selection for higher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aFTLE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compared the simulated Gentoo penguin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= 0.1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340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DB23D8-CE6C-F84A-803B-0EF6A253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1902"/>
          <a:stretch/>
        </p:blipFill>
        <p:spPr>
          <a:xfrm>
            <a:off x="195050" y="997482"/>
            <a:ext cx="5486400" cy="5590759"/>
          </a:xfrm>
          <a:prstGeom prst="rect">
            <a:avLst/>
          </a:prstGeom>
        </p:spPr>
      </p:pic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DA14-09E6-3748-A148-DB3D1521CD53}"/>
              </a:ext>
            </a:extLst>
          </p:cNvPr>
          <p:cNvSpPr txBox="1"/>
          <p:nvPr/>
        </p:nvSpPr>
        <p:spPr>
          <a:xfrm>
            <a:off x="314410" y="587232"/>
            <a:ext cx="68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Penguin Selectivity for Repulsive FTLE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3BFD0-3CC1-9A4E-9FA3-624BC6C8B3B4}"/>
              </a:ext>
            </a:extLst>
          </p:cNvPr>
          <p:cNvSpPr/>
          <p:nvPr/>
        </p:nvSpPr>
        <p:spPr>
          <a:xfrm>
            <a:off x="5788423" y="4203407"/>
            <a:ext cx="3062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The two species are using the water column very differently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EC3C28-0F5C-0042-85E0-AF097A044502}"/>
              </a:ext>
            </a:extLst>
          </p:cNvPr>
          <p:cNvSpPr/>
          <p:nvPr/>
        </p:nvSpPr>
        <p:spPr>
          <a:xfrm>
            <a:off x="4495566" y="1708258"/>
            <a:ext cx="1005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= 0.1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A09589-F1C9-F744-A62D-961B7A367DC1}"/>
              </a:ext>
            </a:extLst>
          </p:cNvPr>
          <p:cNvSpPr/>
          <p:nvPr/>
        </p:nvSpPr>
        <p:spPr>
          <a:xfrm>
            <a:off x="1919583" y="1696120"/>
            <a:ext cx="1005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= 0.03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590FB-BE50-1848-B679-A9C5798A2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4721" y="1232442"/>
            <a:ext cx="2889927" cy="192755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1386B78-D1AF-0E40-A71F-00772B93D48A}"/>
              </a:ext>
            </a:extLst>
          </p:cNvPr>
          <p:cNvSpPr/>
          <p:nvPr/>
        </p:nvSpPr>
        <p:spPr>
          <a:xfrm>
            <a:off x="5874721" y="3182111"/>
            <a:ext cx="323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Gentoo penguins heading out to forage</a:t>
            </a:r>
          </a:p>
        </p:txBody>
      </p:sp>
    </p:spTree>
    <p:extLst>
      <p:ext uri="{BB962C8B-B14F-4D97-AF65-F5344CB8AC3E}">
        <p14:creationId xmlns:p14="http://schemas.microsoft.com/office/powerpoint/2010/main" val="339299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182EB9-999D-0643-88E7-E9F3492CF27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50" y="985344"/>
            <a:ext cx="54864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2A3393-E2A6-444C-BD0D-E16349187D82}"/>
              </a:ext>
            </a:extLst>
          </p:cNvPr>
          <p:cNvSpPr/>
          <p:nvPr/>
        </p:nvSpPr>
        <p:spPr>
          <a:xfrm>
            <a:off x="5743105" y="1024757"/>
            <a:ext cx="2990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The selection for the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rLCS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is enhanced when we look at penguins within 3 hours of T0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The selection is robust when we leave penguins out by individual or by trip (grey shades)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Results not sensitive to how the ARGOS locations were classified as Transiting, Searching, or Foraging.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1ED2F1-D685-B648-AB41-ADE9A634E23C}"/>
              </a:ext>
            </a:extLst>
          </p:cNvPr>
          <p:cNvSpPr/>
          <p:nvPr/>
        </p:nvSpPr>
        <p:spPr>
          <a:xfrm>
            <a:off x="4531394" y="1178467"/>
            <a:ext cx="96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= 0.03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CE6299-263E-F748-9AA0-B46C883075D7}"/>
              </a:ext>
            </a:extLst>
          </p:cNvPr>
          <p:cNvSpPr/>
          <p:nvPr/>
        </p:nvSpPr>
        <p:spPr>
          <a:xfrm>
            <a:off x="1815604" y="1119490"/>
            <a:ext cx="109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&lt;&lt; 0.01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2DEF97-D27C-B64A-A3FA-B0C56D6154D2}"/>
              </a:ext>
            </a:extLst>
          </p:cNvPr>
          <p:cNvGrpSpPr/>
          <p:nvPr/>
        </p:nvGrpSpPr>
        <p:grpSpPr>
          <a:xfrm>
            <a:off x="3452188" y="4053481"/>
            <a:ext cx="5152466" cy="1814920"/>
            <a:chOff x="3452188" y="4053481"/>
            <a:chExt cx="5152466" cy="18149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581FEE-1F44-914D-BADC-127898850C65}"/>
                </a:ext>
              </a:extLst>
            </p:cNvPr>
            <p:cNvSpPr/>
            <p:nvPr/>
          </p:nvSpPr>
          <p:spPr>
            <a:xfrm>
              <a:off x="3452188" y="4053481"/>
              <a:ext cx="10792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P = 0.038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158314-A108-2946-A1D3-6EAC5DF38815}"/>
                </a:ext>
              </a:extLst>
            </p:cNvPr>
            <p:cNvSpPr/>
            <p:nvPr/>
          </p:nvSpPr>
          <p:spPr>
            <a:xfrm>
              <a:off x="3655388" y="5225578"/>
              <a:ext cx="963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P = 0.21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126067-92DD-5444-9EE2-C604E9770E93}"/>
                </a:ext>
              </a:extLst>
            </p:cNvPr>
            <p:cNvSpPr/>
            <p:nvPr/>
          </p:nvSpPr>
          <p:spPr>
            <a:xfrm>
              <a:off x="5730412" y="5222070"/>
              <a:ext cx="28742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Selectivity for </a:t>
              </a:r>
              <a:r>
                <a:rPr lang="en-US" b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Gentoos</a:t>
              </a:r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depended on their depths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97B7890-BA2D-9045-9EB1-91D48E5AD97B}"/>
              </a:ext>
            </a:extLst>
          </p:cNvPr>
          <p:cNvSpPr txBox="1"/>
          <p:nvPr/>
        </p:nvSpPr>
        <p:spPr>
          <a:xfrm>
            <a:off x="314410" y="587232"/>
            <a:ext cx="68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Penguin Selectivity for Repulsive FTLE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78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liderAqCartoon.pdf">
            <a:extLst>
              <a:ext uri="{FF2B5EF4-FFF2-40B4-BE49-F238E27FC236}">
                <a16:creationId xmlns:a16="http://schemas.microsoft.com/office/drawing/2014/main" id="{3D06AB36-FC48-8B4A-BDAE-3114052B3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15130" r="309" b="6928"/>
          <a:stretch/>
        </p:blipFill>
        <p:spPr>
          <a:xfrm>
            <a:off x="5538015" y="628637"/>
            <a:ext cx="3020817" cy="20073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77081" y="2462034"/>
            <a:ext cx="3743600" cy="4395966"/>
            <a:chOff x="4657145" y="1655572"/>
            <a:chExt cx="4486855" cy="5199114"/>
          </a:xfrm>
        </p:grpSpPr>
        <p:pic>
          <p:nvPicPr>
            <p:cNvPr id="9" name="Picture 8" descr="backscatterExamp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145" y="1655572"/>
              <a:ext cx="4486855" cy="519911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6063151" y="2018850"/>
              <a:ext cx="1303302" cy="1971962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8571056" y="2018850"/>
              <a:ext cx="253059" cy="382127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r>
                <a:rPr lang="en-US" sz="1600" dirty="0">
                  <a:solidFill>
                    <a:schemeClr val="tx1"/>
                  </a:solidFill>
                </a:rPr>
                <a:t>   Low				      High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824114" y="2458720"/>
              <a:ext cx="319886" cy="29768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700" dirty="0">
                  <a:solidFill>
                    <a:srgbClr val="000000"/>
                  </a:solidFill>
                </a:rPr>
                <a:t>Relative Acoustic Backscatter</a:t>
              </a:r>
            </a:p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7" y="3469917"/>
            <a:ext cx="5281868" cy="3521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8B0B58-7535-3E40-B0F4-28DBB5D8D6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19" t="2788" r="10963" b="3484"/>
          <a:stretch/>
        </p:blipFill>
        <p:spPr>
          <a:xfrm>
            <a:off x="641472" y="654037"/>
            <a:ext cx="3447928" cy="31763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CA3D2A2-F769-C34F-8946-EB68219775DA}"/>
              </a:ext>
            </a:extLst>
          </p:cNvPr>
          <p:cNvSpPr/>
          <p:nvPr/>
        </p:nvSpPr>
        <p:spPr>
          <a:xfrm>
            <a:off x="4089400" y="1531944"/>
            <a:ext cx="2858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1 MHz sensor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Particle size &gt; 620 microns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Presence / Absence Zooplankton + krill</a:t>
            </a:r>
          </a:p>
        </p:txBody>
      </p:sp>
      <p:pic>
        <p:nvPicPr>
          <p:cNvPr id="21" name="Picture 20" descr="LOGO.png">
            <a:extLst>
              <a:ext uri="{FF2B5EF4-FFF2-40B4-BE49-F238E27FC236}">
                <a16:creationId xmlns:a16="http://schemas.microsoft.com/office/drawing/2014/main" id="{255E968D-3FC4-E840-9608-95D2000169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F233B52-D15C-CC45-8349-5768F5A30D6F}"/>
              </a:ext>
            </a:extLst>
          </p:cNvPr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03492A1-413E-8046-9259-8BF503ACFFB8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FF208F-0DAE-2240-A36D-5439D2B01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A488A07-5F2A-084C-8905-149A4BAB2D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26" name="Picture 51" descr="rucool_logo.jpg">
            <a:extLst>
              <a:ext uri="{FF2B5EF4-FFF2-40B4-BE49-F238E27FC236}">
                <a16:creationId xmlns:a16="http://schemas.microsoft.com/office/drawing/2014/main" id="{559178A6-3619-1049-A3B0-20F432AFC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4" descr="C:\Users\stats\Downloads\UAFLogo_A_647_horiz.png">
            <a:extLst>
              <a:ext uri="{FF2B5EF4-FFF2-40B4-BE49-F238E27FC236}">
                <a16:creationId xmlns:a16="http://schemas.microsoft.com/office/drawing/2014/main" id="{BBD0B430-0102-4043-9471-1EE7FCD0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D6ECC6-45A7-7F4D-B27B-1072FC5796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62C5EF6-B711-4247-A901-E5FBE37B4131}"/>
              </a:ext>
            </a:extLst>
          </p:cNvPr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</p:spTree>
    <p:extLst>
      <p:ext uri="{BB962C8B-B14F-4D97-AF65-F5344CB8AC3E}">
        <p14:creationId xmlns:p14="http://schemas.microsoft.com/office/powerpoint/2010/main" val="319891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liderAqCartoon.pdf">
            <a:extLst>
              <a:ext uri="{FF2B5EF4-FFF2-40B4-BE49-F238E27FC236}">
                <a16:creationId xmlns:a16="http://schemas.microsoft.com/office/drawing/2014/main" id="{6C56C3B8-3B98-AC4B-A113-6E622B406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15130" r="309" b="6928"/>
          <a:stretch/>
        </p:blipFill>
        <p:spPr>
          <a:xfrm>
            <a:off x="-261701" y="3244677"/>
            <a:ext cx="3296998" cy="2190923"/>
          </a:xfrm>
          <a:prstGeom prst="rect">
            <a:avLst/>
          </a:prstGeom>
        </p:spPr>
      </p:pic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pic>
        <p:nvPicPr>
          <p:cNvPr id="12" name="Picture 11" descr="windTempCHL.pdf">
            <a:extLst>
              <a:ext uri="{FF2B5EF4-FFF2-40B4-BE49-F238E27FC236}">
                <a16:creationId xmlns:a16="http://schemas.microsoft.com/office/drawing/2014/main" id="{ACCEAE66-3DFB-7F43-BA46-3EB898FBF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28" y="943952"/>
            <a:ext cx="6439742" cy="5914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82C6B6-A9FD-5E4F-9839-F4C8EE0061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419" t="2788" r="10963" b="3484"/>
          <a:stretch/>
        </p:blipFill>
        <p:spPr>
          <a:xfrm>
            <a:off x="31872" y="867103"/>
            <a:ext cx="2698230" cy="24856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06A49D-29F9-BE47-94A1-B5420857DB70}"/>
              </a:ext>
            </a:extLst>
          </p:cNvPr>
          <p:cNvSpPr/>
          <p:nvPr/>
        </p:nvSpPr>
        <p:spPr>
          <a:xfrm>
            <a:off x="177135" y="5624008"/>
            <a:ext cx="2858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1 MHz sensor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Particle size &gt; 620 microns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Presence / Absence Zooplankton + krill</a:t>
            </a:r>
          </a:p>
        </p:txBody>
      </p:sp>
    </p:spTree>
    <p:extLst>
      <p:ext uri="{BB962C8B-B14F-4D97-AF65-F5344CB8AC3E}">
        <p14:creationId xmlns:p14="http://schemas.microsoft.com/office/powerpoint/2010/main" val="347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372" b="-1"/>
          <a:stretch/>
        </p:blipFill>
        <p:spPr>
          <a:xfrm>
            <a:off x="4840614" y="1157782"/>
            <a:ext cx="4008480" cy="424340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7372"/>
          <a:stretch/>
        </p:blipFill>
        <p:spPr>
          <a:xfrm>
            <a:off x="372534" y="1157782"/>
            <a:ext cx="4008480" cy="4243407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840614" y="54397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err="1"/>
              <a:t>Kolmogorov-Smirnov</a:t>
            </a:r>
            <a:r>
              <a:rPr lang="fi-FI" dirty="0"/>
              <a:t> </a:t>
            </a:r>
            <a:r>
              <a:rPr lang="fi-FI" dirty="0" err="1"/>
              <a:t>Test</a:t>
            </a:r>
            <a:r>
              <a:rPr lang="fi-FI" dirty="0"/>
              <a:t>:</a:t>
            </a:r>
          </a:p>
          <a:p>
            <a:r>
              <a:rPr lang="fi-FI" dirty="0"/>
              <a:t>	91</a:t>
            </a:r>
            <a:r>
              <a:rPr lang="fi-FI" baseline="30000" dirty="0"/>
              <a:t>st</a:t>
            </a:r>
            <a:r>
              <a:rPr lang="fi-FI" dirty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/>
              <a:t>p-value</a:t>
            </a:r>
            <a:r>
              <a:rPr lang="fi-FI" dirty="0"/>
              <a:t> = 1.637 x 10</a:t>
            </a:r>
            <a:r>
              <a:rPr lang="fi-FI" baseline="30000" dirty="0"/>
              <a:t>-5 </a:t>
            </a:r>
          </a:p>
          <a:p>
            <a:r>
              <a:rPr lang="fi-FI" dirty="0"/>
              <a:t>	95</a:t>
            </a:r>
            <a:r>
              <a:rPr lang="fi-FI" baseline="30000" dirty="0"/>
              <a:t>th</a:t>
            </a:r>
            <a:r>
              <a:rPr lang="fi-FI" dirty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/>
              <a:t>p-value</a:t>
            </a:r>
            <a:r>
              <a:rPr lang="fi-FI" dirty="0"/>
              <a:t> = 1.732 x 10</a:t>
            </a:r>
            <a:r>
              <a:rPr lang="fi-FI" baseline="30000" dirty="0"/>
              <a:t>-5 </a:t>
            </a:r>
          </a:p>
          <a:p>
            <a:r>
              <a:rPr lang="fi-FI" dirty="0"/>
              <a:t>	99</a:t>
            </a:r>
            <a:r>
              <a:rPr lang="fi-FI" baseline="30000" dirty="0"/>
              <a:t>th</a:t>
            </a:r>
            <a:r>
              <a:rPr lang="fi-FI" dirty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/>
              <a:t>p-value</a:t>
            </a:r>
            <a:r>
              <a:rPr lang="fi-FI" dirty="0"/>
              <a:t> = 0.005604</a:t>
            </a:r>
            <a:endParaRPr lang="fi-FI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268614" y="54397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err="1"/>
              <a:t>Kolmogorov-Smirnov</a:t>
            </a:r>
            <a:r>
              <a:rPr lang="fi-FI" dirty="0"/>
              <a:t> </a:t>
            </a:r>
            <a:r>
              <a:rPr lang="fi-FI" dirty="0" err="1"/>
              <a:t>Test</a:t>
            </a:r>
            <a:r>
              <a:rPr lang="fi-FI" dirty="0"/>
              <a:t>:</a:t>
            </a:r>
          </a:p>
          <a:p>
            <a:r>
              <a:rPr lang="fi-FI" dirty="0"/>
              <a:t>	91</a:t>
            </a:r>
            <a:r>
              <a:rPr lang="fi-FI" baseline="30000" dirty="0"/>
              <a:t>st</a:t>
            </a:r>
            <a:r>
              <a:rPr lang="fi-FI" dirty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/>
              <a:t>p-value</a:t>
            </a:r>
            <a:r>
              <a:rPr lang="fi-FI" dirty="0"/>
              <a:t> = </a:t>
            </a:r>
            <a:r>
              <a:rPr lang="en-US" dirty="0"/>
              <a:t>0.04216</a:t>
            </a:r>
            <a:endParaRPr lang="fi-FI" dirty="0"/>
          </a:p>
          <a:p>
            <a:r>
              <a:rPr lang="fi-FI" dirty="0"/>
              <a:t>	95</a:t>
            </a:r>
            <a:r>
              <a:rPr lang="fi-FI" baseline="30000" dirty="0"/>
              <a:t>th</a:t>
            </a:r>
            <a:r>
              <a:rPr lang="fi-FI" dirty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/>
              <a:t>p-value</a:t>
            </a:r>
            <a:r>
              <a:rPr lang="fi-FI" dirty="0"/>
              <a:t> = </a:t>
            </a:r>
            <a:r>
              <a:rPr lang="en-US" dirty="0"/>
              <a:t>2.213 </a:t>
            </a:r>
            <a:r>
              <a:rPr lang="fi-FI" dirty="0"/>
              <a:t> x 10</a:t>
            </a:r>
            <a:r>
              <a:rPr lang="fi-FI" baseline="30000" dirty="0"/>
              <a:t>-4 </a:t>
            </a:r>
            <a:endParaRPr lang="en-US" dirty="0"/>
          </a:p>
          <a:p>
            <a:r>
              <a:rPr lang="fi-FI" dirty="0"/>
              <a:t>	99</a:t>
            </a:r>
            <a:r>
              <a:rPr lang="fi-FI" baseline="30000" dirty="0"/>
              <a:t>th</a:t>
            </a:r>
            <a:r>
              <a:rPr lang="fi-FI" dirty="0"/>
              <a:t> </a:t>
            </a:r>
            <a:r>
              <a:rPr lang="fi-FI" dirty="0" err="1"/>
              <a:t>Threshold</a:t>
            </a:r>
            <a:r>
              <a:rPr lang="fi-FI" dirty="0"/>
              <a:t>: </a:t>
            </a:r>
            <a:r>
              <a:rPr lang="fi-FI" dirty="0" err="1"/>
              <a:t>p-value</a:t>
            </a:r>
            <a:r>
              <a:rPr lang="fi-FI" dirty="0"/>
              <a:t> = </a:t>
            </a:r>
            <a:r>
              <a:rPr lang="en-US" dirty="0"/>
              <a:t>0.012</a:t>
            </a:r>
            <a:endParaRPr lang="fi-FI" baseline="30000" dirty="0"/>
          </a:p>
        </p:txBody>
      </p:sp>
      <p:pic>
        <p:nvPicPr>
          <p:cNvPr id="9" name="Picture 8" descr="LOGO.png">
            <a:extLst>
              <a:ext uri="{FF2B5EF4-FFF2-40B4-BE49-F238E27FC236}">
                <a16:creationId xmlns:a16="http://schemas.microsoft.com/office/drawing/2014/main" id="{5172C251-E28F-1047-8001-24AA376C28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6D5158-14A8-3C49-948B-65BDDFC5F641}"/>
              </a:ext>
            </a:extLst>
          </p:cNvPr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C774456-9F28-4846-BBF6-CE379388379A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23BE8F-F130-A54A-A9DA-64B36A80D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E390578-D60E-7E44-B74C-BB565702F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4" name="Picture 51" descr="rucool_logo.jpg">
            <a:extLst>
              <a:ext uri="{FF2B5EF4-FFF2-40B4-BE49-F238E27FC236}">
                <a16:creationId xmlns:a16="http://schemas.microsoft.com/office/drawing/2014/main" id="{677731A0-D998-454D-978F-322999173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4" descr="C:\Users\stats\Downloads\UAFLogo_A_647_horiz.png">
            <a:extLst>
              <a:ext uri="{FF2B5EF4-FFF2-40B4-BE49-F238E27FC236}">
                <a16:creationId xmlns:a16="http://schemas.microsoft.com/office/drawing/2014/main" id="{2E5AD890-B102-D444-8E29-0D62943E8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CF982-BB1A-7E47-8002-5CC7AE8B6C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68049-DB5C-1849-8168-B4CC95BFE83E}"/>
              </a:ext>
            </a:extLst>
          </p:cNvPr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EEBBB-33E2-8049-9738-CA519A29D61E}"/>
              </a:ext>
            </a:extLst>
          </p:cNvPr>
          <p:cNvSpPr txBox="1"/>
          <p:nvPr/>
        </p:nvSpPr>
        <p:spPr>
          <a:xfrm>
            <a:off x="314410" y="587232"/>
            <a:ext cx="68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Zooplankton presence above the mixed layer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68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11417C-68FA-6F48-9F61-1B1DD20F2008}"/>
              </a:ext>
            </a:extLst>
          </p:cNvPr>
          <p:cNvSpPr/>
          <p:nvPr/>
        </p:nvSpPr>
        <p:spPr>
          <a:xfrm>
            <a:off x="310380" y="889290"/>
            <a:ext cx="2990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Conclusions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AA741D-D6AA-4542-A0C7-EE9DA6D9C36C}"/>
              </a:ext>
            </a:extLst>
          </p:cNvPr>
          <p:cNvSpPr/>
          <p:nvPr/>
        </p:nvSpPr>
        <p:spPr>
          <a:xfrm>
            <a:off x="310379" y="1412510"/>
            <a:ext cx="83069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At this time our results suggest that penguins are selecting for repulsive FTLE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One possible reasons is that acoustic signals, presumably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zooplankton+krill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are also in repulsive FTLE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Similar result to the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Frigatebirds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Future work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buAutoNum type="arabicParenR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Run nested FTLE calculations with different integration times for better temporal matching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2) Look at instantaneous particle densities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4" name="Picture 23" descr="Screen Shot 2016-02-26 at 2.02.51 AM.png">
            <a:extLst>
              <a:ext uri="{FF2B5EF4-FFF2-40B4-BE49-F238E27FC236}">
                <a16:creationId xmlns:a16="http://schemas.microsoft.com/office/drawing/2014/main" id="{6DA900B8-7B09-C142-A0FD-6F53FC679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37" y="4292248"/>
            <a:ext cx="3836638" cy="25657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546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71" y="4918385"/>
            <a:ext cx="3133997" cy="1939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" y="1036243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" y="3015096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7621" y="5011668"/>
            <a:ext cx="2971799" cy="1836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4750832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580" y="6275710"/>
            <a:ext cx="870711" cy="572071"/>
          </a:xfrm>
          <a:prstGeom prst="rect">
            <a:avLst/>
          </a:prstGeom>
        </p:spPr>
      </p:pic>
      <p:pic>
        <p:nvPicPr>
          <p:cNvPr id="14" name="Picture 13" descr="Screen Shot 2016-02-26 at 2.07.30 A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3077" r="1592" b="968"/>
          <a:stretch/>
        </p:blipFill>
        <p:spPr>
          <a:xfrm>
            <a:off x="2962336" y="1022285"/>
            <a:ext cx="6186771" cy="395403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2468" y="3674703"/>
            <a:ext cx="3080611" cy="3167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61342"/>
            <a:ext cx="5273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An Integrated Polar Observatory</a:t>
            </a:r>
          </a:p>
        </p:txBody>
      </p:sp>
      <p:pic>
        <p:nvPicPr>
          <p:cNvPr id="32" name="Picture 31" descr="LOGO.png">
            <a:extLst>
              <a:ext uri="{FF2B5EF4-FFF2-40B4-BE49-F238E27FC236}">
                <a16:creationId xmlns:a16="http://schemas.microsoft.com/office/drawing/2014/main" id="{40FF7BA4-5BA6-FE47-A008-9491D0ED56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D6F34B8-D3CE-384A-8FB9-426EB3360910}"/>
              </a:ext>
            </a:extLst>
          </p:cNvPr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BDCC1A9-B935-F941-9882-2C80644CD05B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7D1A89B-1E64-F248-B3B6-F918F3C22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DA5BFB4-A471-E044-AEEA-732372DE69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37" name="Picture 51" descr="rucool_logo.jpg">
            <a:extLst>
              <a:ext uri="{FF2B5EF4-FFF2-40B4-BE49-F238E27FC236}">
                <a16:creationId xmlns:a16="http://schemas.microsoft.com/office/drawing/2014/main" id="{1333379D-557A-5148-A4C5-B5B8102FFB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44" descr="C:\Users\stats\Downloads\UAFLogo_A_647_horiz.png">
            <a:extLst>
              <a:ext uri="{FF2B5EF4-FFF2-40B4-BE49-F238E27FC236}">
                <a16:creationId xmlns:a16="http://schemas.microsoft.com/office/drawing/2014/main" id="{560138C6-58EC-E646-AAF5-A6E3A1CD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4E00E6-2E72-9C40-A33E-05AB1BB6443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004E3C-6E68-FE4F-BB8C-556DBAD73658}"/>
              </a:ext>
            </a:extLst>
          </p:cNvPr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7844E7-18B7-FE4D-8283-25C0598B9144}"/>
              </a:ext>
            </a:extLst>
          </p:cNvPr>
          <p:cNvSpPr/>
          <p:nvPr/>
        </p:nvSpPr>
        <p:spPr>
          <a:xfrm>
            <a:off x="2997868" y="1163150"/>
            <a:ext cx="6113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Do surface circulation features influence </a:t>
            </a:r>
            <a:r>
              <a:rPr lang="en-US" sz="2400" b="1">
                <a:solidFill>
                  <a:srgbClr val="0000FF"/>
                </a:solidFill>
                <a:latin typeface="Times New Roman"/>
                <a:cs typeface="Times New Roman"/>
              </a:rPr>
              <a:t>food webs?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Do penguins target surface circulation features? 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2817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.png">
            <a:extLst>
              <a:ext uri="{FF2B5EF4-FFF2-40B4-BE49-F238E27FC236}">
                <a16:creationId xmlns:a16="http://schemas.microsoft.com/office/drawing/2014/main" id="{E0B77099-03BE-0D40-B1F7-AB0A488AA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9B4707-9B23-094B-8C44-CE446B6574D3}"/>
              </a:ext>
            </a:extLst>
          </p:cNvPr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685052-0DF8-5C4F-989A-12ED40AB011D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1C3A4F-878A-8C4C-BBCD-F82C4B6A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A82D5A7-CB47-8649-B06F-5E1220B42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4" name="Picture 51" descr="rucool_logo.jpg">
            <a:extLst>
              <a:ext uri="{FF2B5EF4-FFF2-40B4-BE49-F238E27FC236}">
                <a16:creationId xmlns:a16="http://schemas.microsoft.com/office/drawing/2014/main" id="{7376FECD-E30C-CE4A-B514-886D5FF5A9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4" descr="C:\Users\stats\Downloads\UAFLogo_A_647_horiz.png">
            <a:extLst>
              <a:ext uri="{FF2B5EF4-FFF2-40B4-BE49-F238E27FC236}">
                <a16:creationId xmlns:a16="http://schemas.microsoft.com/office/drawing/2014/main" id="{4BBB8B44-4308-6945-9D95-0D3E1542E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CF24E8-078C-764D-AABE-138A1B84D7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3BC895-19CE-CB40-A2DD-AE04064F081B}"/>
              </a:ext>
            </a:extLst>
          </p:cNvPr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D83F02-690E-7445-92D2-10C9796A1896}"/>
              </a:ext>
            </a:extLst>
          </p:cNvPr>
          <p:cNvGrpSpPr/>
          <p:nvPr/>
        </p:nvGrpSpPr>
        <p:grpSpPr>
          <a:xfrm>
            <a:off x="247463" y="560368"/>
            <a:ext cx="8647889" cy="6356089"/>
            <a:chOff x="258615" y="462458"/>
            <a:chExt cx="8647889" cy="63560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66A500-24C6-5C4B-9D14-C15B45212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4643" y="745738"/>
              <a:ext cx="4371861" cy="1633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9CDD5F-A8DD-CA41-978D-6E5EC83806BB}"/>
                </a:ext>
              </a:extLst>
            </p:cNvPr>
            <p:cNvSpPr/>
            <p:nvPr/>
          </p:nvSpPr>
          <p:spPr>
            <a:xfrm>
              <a:off x="325167" y="462458"/>
              <a:ext cx="4209476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endParaRPr lang="en-US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Buoyant particles tend to move toward, and then along  attracting </a:t>
              </a:r>
              <a:r>
                <a:rPr lang="en-US" b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Lagrangian</a:t>
              </a:r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Coherent Structures (</a:t>
              </a:r>
              <a:r>
                <a:rPr lang="en-US" b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aLCS</a:t>
              </a:r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)</a:t>
              </a:r>
            </a:p>
            <a:p>
              <a:endParaRPr lang="en-US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Buoyant particles tend to move along, and then away from </a:t>
              </a:r>
              <a:r>
                <a:rPr lang="en-US" b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rLCS</a:t>
              </a:r>
              <a:endParaRPr lang="en-US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endParaRPr lang="en-US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endParaRPr lang="en-US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8A3A42-AA42-E743-97A6-7A21FBCA6956}"/>
                </a:ext>
              </a:extLst>
            </p:cNvPr>
            <p:cNvGrpSpPr/>
            <p:nvPr/>
          </p:nvGrpSpPr>
          <p:grpSpPr>
            <a:xfrm>
              <a:off x="258615" y="2779947"/>
              <a:ext cx="4721510" cy="4038600"/>
              <a:chOff x="5038328" y="2819400"/>
              <a:chExt cx="4721510" cy="40386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0C95DAF-4D0C-9247-B079-C40401B2C3E3}"/>
                  </a:ext>
                </a:extLst>
              </p:cNvPr>
              <p:cNvSpPr/>
              <p:nvPr/>
            </p:nvSpPr>
            <p:spPr>
              <a:xfrm>
                <a:off x="5187838" y="6488668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Thanks to C. Harrison for this figure!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B2EF2A3-88A5-504A-9217-DE9BA7F68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38328" y="2819400"/>
                <a:ext cx="4072744" cy="3046280"/>
              </a:xfrm>
              <a:prstGeom prst="rect">
                <a:avLst/>
              </a:prstGeom>
            </p:spPr>
          </p:pic>
        </p:grp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7907BB22-5CAC-2149-8D6B-95CD2CFA42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5909" r="10240" b="9735"/>
          <a:stretch/>
        </p:blipFill>
        <p:spPr>
          <a:xfrm>
            <a:off x="4363992" y="2779947"/>
            <a:ext cx="4713161" cy="38539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84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0174D-EE73-4546-A430-7600A4E94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497"/>
            <a:ext cx="6406029" cy="5790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75992-125F-DF47-8984-C82FFFE5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858" y="882637"/>
            <a:ext cx="2860170" cy="9915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55D041-30D9-974C-861F-E4879BB9B7E5}"/>
              </a:ext>
            </a:extLst>
          </p:cNvPr>
          <p:cNvSpPr/>
          <p:nvPr/>
        </p:nvSpPr>
        <p:spPr>
          <a:xfrm>
            <a:off x="6406028" y="2059023"/>
            <a:ext cx="27379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Elephant seal paths in the southern ocean seem to line up with attractive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Coherent Structures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(in this case it is FSLE)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72746-A4B6-064F-B5F5-95E71B03B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591" y="4275208"/>
            <a:ext cx="2238703" cy="1498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E94633-97ED-DC4A-B9E3-F3A3BD09C57E}"/>
              </a:ext>
            </a:extLst>
          </p:cNvPr>
          <p:cNvSpPr/>
          <p:nvPr/>
        </p:nvSpPr>
        <p:spPr>
          <a:xfrm>
            <a:off x="6187858" y="5958573"/>
            <a:ext cx="28601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www.coolantarctica.com</a:t>
            </a:r>
            <a:endParaRPr lang="en-US" sz="1400" dirty="0"/>
          </a:p>
        </p:txBody>
      </p:sp>
      <p:pic>
        <p:nvPicPr>
          <p:cNvPr id="7" name="Picture 6" descr="LOGO.png">
            <a:extLst>
              <a:ext uri="{FF2B5EF4-FFF2-40B4-BE49-F238E27FC236}">
                <a16:creationId xmlns:a16="http://schemas.microsoft.com/office/drawing/2014/main" id="{3600FB8B-B031-3840-B7D1-7E7B0B8D7E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746D0D-7662-0144-8455-ED3D4DC3DB11}"/>
              </a:ext>
            </a:extLst>
          </p:cNvPr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FB360E4-15F0-3648-A673-3D04459DDCDA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CF3B14-55CA-7141-8A13-5FE4E3E4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CDD017-2745-BB4A-BD3D-B9E5A0FBC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2" name="Picture 51" descr="rucool_logo.jpg">
            <a:extLst>
              <a:ext uri="{FF2B5EF4-FFF2-40B4-BE49-F238E27FC236}">
                <a16:creationId xmlns:a16="http://schemas.microsoft.com/office/drawing/2014/main" id="{3310DBD0-3836-7348-9717-A79CBB8A1F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4" descr="C:\Users\stats\Downloads\UAFLogo_A_647_horiz.png">
            <a:extLst>
              <a:ext uri="{FF2B5EF4-FFF2-40B4-BE49-F238E27FC236}">
                <a16:creationId xmlns:a16="http://schemas.microsoft.com/office/drawing/2014/main" id="{64BF4F8A-8BAA-C943-95EA-DB994F9E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9D3308-6097-2249-B64A-1032AE9C04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4BEB9A-6551-2945-B4A7-C593C69C4FD3}"/>
              </a:ext>
            </a:extLst>
          </p:cNvPr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C5564818-EB99-F040-A5FD-57E2D6316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342"/>
            <a:ext cx="5651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Background Cases with Predators</a:t>
            </a:r>
          </a:p>
        </p:txBody>
      </p:sp>
    </p:spTree>
    <p:extLst>
      <p:ext uri="{BB962C8B-B14F-4D97-AF65-F5344CB8AC3E}">
        <p14:creationId xmlns:p14="http://schemas.microsoft.com/office/powerpoint/2010/main" val="3282806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E0401-E664-904D-8947-15CCA6447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" y="1138645"/>
            <a:ext cx="6537330" cy="3744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57715-B12C-214F-A73E-40C265C49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" y="4882936"/>
            <a:ext cx="6517517" cy="1127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CD2CD8-B31C-F545-AEC5-DD8BE6C5E25F}"/>
              </a:ext>
            </a:extLst>
          </p:cNvPr>
          <p:cNvSpPr/>
          <p:nvPr/>
        </p:nvSpPr>
        <p:spPr>
          <a:xfrm>
            <a:off x="6406028" y="2059023"/>
            <a:ext cx="27379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Great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Frigatebird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paths seem to line up more with repulsive LCS structures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(in this case it is FSLE)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1E566F-4F1E-BF40-B11F-DA2B739823AB}"/>
              </a:ext>
            </a:extLst>
          </p:cNvPr>
          <p:cNvSpPr/>
          <p:nvPr/>
        </p:nvSpPr>
        <p:spPr>
          <a:xfrm>
            <a:off x="6362431" y="5771930"/>
            <a:ext cx="2781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Charlesjsharp</a:t>
            </a:r>
            <a:r>
              <a:rPr lang="en-US" sz="1200" dirty="0"/>
              <a:t> - Own work, CC BY-SA 3.0, https://</a:t>
            </a:r>
            <a:r>
              <a:rPr lang="en-US" sz="1200" dirty="0" err="1"/>
              <a:t>commons.wikimedia.org</a:t>
            </a:r>
            <a:r>
              <a:rPr lang="en-US" sz="1200" dirty="0"/>
              <a:t>/w/</a:t>
            </a:r>
            <a:r>
              <a:rPr lang="en-US" sz="1200" dirty="0" err="1"/>
              <a:t>index.php?curid</a:t>
            </a:r>
            <a:r>
              <a:rPr lang="en-US" sz="1200" dirty="0"/>
              <a:t>=19033743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970A0-9A3E-814A-ABCA-F520415D7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432" y="4042542"/>
            <a:ext cx="2475186" cy="1660598"/>
          </a:xfrm>
          <a:prstGeom prst="rect">
            <a:avLst/>
          </a:prstGeom>
        </p:spPr>
      </p:pic>
      <p:pic>
        <p:nvPicPr>
          <p:cNvPr id="7" name="Picture 6" descr="LOGO.png">
            <a:extLst>
              <a:ext uri="{FF2B5EF4-FFF2-40B4-BE49-F238E27FC236}">
                <a16:creationId xmlns:a16="http://schemas.microsoft.com/office/drawing/2014/main" id="{F54FDFE6-BD84-CB46-BCED-26D9FA8118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E2626F-E393-2B4D-B4B2-CCCD64C9FB4D}"/>
              </a:ext>
            </a:extLst>
          </p:cNvPr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FFFB9C-EFCD-EE4E-A9BA-E40A9F17CE9F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402ADD-22E9-3F41-9DA2-FDDF5445A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E9431B-9617-2D40-9329-BF2576EAF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3" name="Picture 51" descr="rucool_logo.jpg">
            <a:extLst>
              <a:ext uri="{FF2B5EF4-FFF2-40B4-BE49-F238E27FC236}">
                <a16:creationId xmlns:a16="http://schemas.microsoft.com/office/drawing/2014/main" id="{29378679-DF87-C14A-ABDE-45BCF9DB78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4" descr="C:\Users\stats\Downloads\UAFLogo_A_647_horiz.png">
            <a:extLst>
              <a:ext uri="{FF2B5EF4-FFF2-40B4-BE49-F238E27FC236}">
                <a16:creationId xmlns:a16="http://schemas.microsoft.com/office/drawing/2014/main" id="{FA810003-C090-A148-A7DF-ACA764CE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70A006-38FF-8E45-B6EE-AD04F161C4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46014B-1253-754E-AAB4-620AAFF59039}"/>
              </a:ext>
            </a:extLst>
          </p:cNvPr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8DD5A5A8-32E3-5540-A2DE-A6507AB62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342"/>
            <a:ext cx="577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Background Cases with Predators</a:t>
            </a:r>
          </a:p>
        </p:txBody>
      </p:sp>
    </p:spTree>
    <p:extLst>
      <p:ext uri="{BB962C8B-B14F-4D97-AF65-F5344CB8AC3E}">
        <p14:creationId xmlns:p14="http://schemas.microsoft.com/office/powerpoint/2010/main" val="316997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796" y="1494524"/>
            <a:ext cx="7070464" cy="546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05" y="59672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>
                <a:latin typeface="Times New Roman"/>
                <a:cs typeface="Times New Roman"/>
              </a:rPr>
              <a:t>500 m resolution</a:t>
            </a:r>
          </a:p>
        </p:txBody>
      </p:sp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9850" y="2046429"/>
            <a:ext cx="1590130" cy="385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069145" y="2163705"/>
            <a:ext cx="1308295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31123" y="2156008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 km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5909" r="10240" b="9735"/>
          <a:stretch/>
        </p:blipFill>
        <p:spPr>
          <a:xfrm>
            <a:off x="5576318" y="646745"/>
            <a:ext cx="3513640" cy="2873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Oval 25"/>
          <p:cNvSpPr>
            <a:spLocks noChangeAspect="1"/>
          </p:cNvSpPr>
          <p:nvPr/>
        </p:nvSpPr>
        <p:spPr>
          <a:xfrm>
            <a:off x="7676135" y="1570900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623230" y="1723963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709409" y="2731267"/>
            <a:ext cx="142875" cy="13875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640089" y="739278"/>
            <a:ext cx="929876" cy="334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740517" y="826503"/>
            <a:ext cx="710575" cy="32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808150" y="82000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 km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8088409" y="1953032"/>
            <a:ext cx="15680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Times New Roman" charset="0"/>
                <a:ea typeface="Times New Roman" charset="0"/>
                <a:cs typeface="Times New Roman" charset="0"/>
              </a:rPr>
              <a:t>Surface Currents (cm/s)</a:t>
            </a:r>
            <a:endParaRPr lang="en-US" sz="105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551EDA-4DCD-4C4A-A0CE-DE1B531BBA20}"/>
              </a:ext>
            </a:extLst>
          </p:cNvPr>
          <p:cNvSpPr/>
          <p:nvPr/>
        </p:nvSpPr>
        <p:spPr>
          <a:xfrm>
            <a:off x="5808150" y="3851564"/>
            <a:ext cx="32147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Release drifters at T0 of 0Z and 12Z from January 5th to February 7th 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Integration times of +12hrs (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rFTLE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) and -12hrs (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aFTLE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302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7FBA7E-A2D3-DB4D-9E6D-EC5A2F97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19" y="998497"/>
            <a:ext cx="7582886" cy="5859503"/>
          </a:xfrm>
          <a:prstGeom prst="rect">
            <a:avLst/>
          </a:prstGeom>
        </p:spPr>
      </p:pic>
      <p:pic>
        <p:nvPicPr>
          <p:cNvPr id="7" name="Picture 6" descr="LOGO.png">
            <a:extLst>
              <a:ext uri="{FF2B5EF4-FFF2-40B4-BE49-F238E27FC236}">
                <a16:creationId xmlns:a16="http://schemas.microsoft.com/office/drawing/2014/main" id="{7290EF13-14B0-6248-925F-24743C9B2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510141-A7D3-2540-9221-7E9F5FE1755E}"/>
              </a:ext>
            </a:extLst>
          </p:cNvPr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CA2FD64-D026-BE45-B1E1-8F01EF63FCD3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9E53F2-FBE2-6D4C-A3E0-E766148C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4E767-7DFC-104A-AA4D-F82905E75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2" name="Picture 51" descr="rucool_logo.jpg">
            <a:extLst>
              <a:ext uri="{FF2B5EF4-FFF2-40B4-BE49-F238E27FC236}">
                <a16:creationId xmlns:a16="http://schemas.microsoft.com/office/drawing/2014/main" id="{1DEA947E-4721-B74A-978A-992D1710BD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4" descr="C:\Users\stats\Downloads\UAFLogo_A_647_horiz.png">
            <a:extLst>
              <a:ext uri="{FF2B5EF4-FFF2-40B4-BE49-F238E27FC236}">
                <a16:creationId xmlns:a16="http://schemas.microsoft.com/office/drawing/2014/main" id="{9142EC43-D806-F64D-A336-F8EF8BD9A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3DE74E-C829-4D4D-86DB-DDCFD15D8B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FD798A-0FEF-A849-894F-D0D98784926F}"/>
              </a:ext>
            </a:extLst>
          </p:cNvPr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</p:spTree>
    <p:extLst>
      <p:ext uri="{BB962C8B-B14F-4D97-AF65-F5344CB8AC3E}">
        <p14:creationId xmlns:p14="http://schemas.microsoft.com/office/powerpoint/2010/main" val="3655776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1997A-159E-CE43-B53F-A1DEE67CC393}"/>
              </a:ext>
            </a:extLst>
          </p:cNvPr>
          <p:cNvSpPr/>
          <p:nvPr/>
        </p:nvSpPr>
        <p:spPr>
          <a:xfrm>
            <a:off x="5012267" y="927364"/>
            <a:ext cx="40190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12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Penguins tagged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(8 female, 4 male)  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7 Gentoo Penguins tagged 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(5 male, 2 female)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Wildlife computer Spot 5 tags with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Lotek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LAT1400 TDR sampling at 2HZ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Only high quality ARGOS locations (class 1-3) were used 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 descr="Screen Shot 2016-02-26 at 2.02.51 AM.png">
            <a:extLst>
              <a:ext uri="{FF2B5EF4-FFF2-40B4-BE49-F238E27FC236}">
                <a16:creationId xmlns:a16="http://schemas.microsoft.com/office/drawing/2014/main" id="{8791DB51-E694-F447-8E71-03ACD49611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0" y="927364"/>
            <a:ext cx="4562627" cy="305125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BA8179-6D3F-CE4A-AC14-5BD65691BFB8}"/>
              </a:ext>
            </a:extLst>
          </p:cNvPr>
          <p:cNvGrpSpPr/>
          <p:nvPr/>
        </p:nvGrpSpPr>
        <p:grpSpPr>
          <a:xfrm>
            <a:off x="31872" y="4083626"/>
            <a:ext cx="8859294" cy="2655682"/>
            <a:chOff x="31872" y="4083626"/>
            <a:chExt cx="8859294" cy="26556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5F943E-73EC-1A4D-B0DF-3FCF83183CFD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1" b="8525"/>
            <a:stretch>
              <a:fillRect/>
            </a:stretch>
          </p:blipFill>
          <p:spPr bwMode="auto">
            <a:xfrm>
              <a:off x="31872" y="4083626"/>
              <a:ext cx="5857875" cy="2366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DE9550-4763-BB45-94F2-18B99B347CD3}"/>
                </a:ext>
              </a:extLst>
            </p:cNvPr>
            <p:cNvSpPr/>
            <p:nvPr/>
          </p:nvSpPr>
          <p:spPr>
            <a:xfrm>
              <a:off x="6089404" y="4709210"/>
              <a:ext cx="280176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Argos Locations were classified into Searching, Foraging, and Transiting within 1, 2.5, 5, 15 min of ARGOS location time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A89FBD-B6DB-0543-9D8B-EBDA8FAE469E}"/>
                </a:ext>
              </a:extLst>
            </p:cNvPr>
            <p:cNvSpPr/>
            <p:nvPr/>
          </p:nvSpPr>
          <p:spPr>
            <a:xfrm>
              <a:off x="516822" y="5703526"/>
              <a:ext cx="25177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Plateau, wiggles, bottom time</a:t>
              </a:r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0F86D5-2018-D34C-8E09-4BC9BB7D643E}"/>
                </a:ext>
              </a:extLst>
            </p:cNvPr>
            <p:cNvSpPr/>
            <p:nvPr/>
          </p:nvSpPr>
          <p:spPr>
            <a:xfrm>
              <a:off x="516822" y="6369976"/>
              <a:ext cx="25177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Cimino</a:t>
              </a:r>
              <a:r>
                <a:rPr lang="en-US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et al, 2016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98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7490285" y="70095"/>
            <a:ext cx="795159" cy="509843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8525655" y="21224"/>
            <a:ext cx="585417" cy="588943"/>
            <a:chOff x="9334500" y="3194050"/>
            <a:chExt cx="2108200" cy="2120900"/>
          </a:xfrm>
        </p:grpSpPr>
        <p:sp>
          <p:nvSpPr>
            <p:cNvPr id="16" name="Oval 15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22" y="70095"/>
            <a:ext cx="578203" cy="490273"/>
          </a:xfrm>
          <a:prstGeom prst="rect">
            <a:avLst/>
          </a:prstGeom>
        </p:spPr>
      </p:pic>
      <p:pic>
        <p:nvPicPr>
          <p:cNvPr id="19" name="Picture 51" descr="rucool_log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62"/>
          <a:stretch/>
        </p:blipFill>
        <p:spPr bwMode="auto">
          <a:xfrm>
            <a:off x="31872" y="126780"/>
            <a:ext cx="1396518" cy="38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4" descr="C:\Users\stats\Downloads\UAFLogo_A_647_hori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48" y="181950"/>
            <a:ext cx="1303002" cy="28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1997" r="20355" b="17981"/>
          <a:stretch/>
        </p:blipFill>
        <p:spPr>
          <a:xfrm>
            <a:off x="6505919" y="75267"/>
            <a:ext cx="624286" cy="472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1737" y="105264"/>
            <a:ext cx="87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1997A-159E-CE43-B53F-A1DEE67CC393}"/>
              </a:ext>
            </a:extLst>
          </p:cNvPr>
          <p:cNvSpPr/>
          <p:nvPr/>
        </p:nvSpPr>
        <p:spPr>
          <a:xfrm>
            <a:off x="5229074" y="984582"/>
            <a:ext cx="38022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Penguins ARGOS locations (red) (class 1-3)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Gentoo Penguins ARGOS locations (grey) (class 1-3)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Profiling glider (blue dot)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Compare Penguin ARGOS locations to both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aLCS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and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rLCS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structures approximated by FTLE.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15A27-B963-E84E-94F5-7D73479F6D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19" t="2788" r="10963" b="3484"/>
          <a:stretch/>
        </p:blipFill>
        <p:spPr>
          <a:xfrm>
            <a:off x="31872" y="867102"/>
            <a:ext cx="5276938" cy="4861289"/>
          </a:xfrm>
          <a:prstGeom prst="rect">
            <a:avLst/>
          </a:prstGeom>
        </p:spPr>
      </p:pic>
      <p:pic>
        <p:nvPicPr>
          <p:cNvPr id="13" name="Picture 12" descr="Screen Shot 2016-02-26 at 2.02.51 AM.png">
            <a:extLst>
              <a:ext uri="{FF2B5EF4-FFF2-40B4-BE49-F238E27FC236}">
                <a16:creationId xmlns:a16="http://schemas.microsoft.com/office/drawing/2014/main" id="{8791DB51-E694-F447-8E71-03ACD49611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47" y="1181364"/>
            <a:ext cx="1955643" cy="1307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469496-7CE5-1D4B-B97C-5E679C42E121}"/>
              </a:ext>
            </a:extLst>
          </p:cNvPr>
          <p:cNvSpPr/>
          <p:nvPr/>
        </p:nvSpPr>
        <p:spPr>
          <a:xfrm>
            <a:off x="5244596" y="4083812"/>
            <a:ext cx="37952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Critical to compare against field FTLE, and FTLE sampled by simulated penguins.</a:t>
            </a:r>
          </a:p>
          <a:p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simm.bb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package, with mean swim speeds of of 4 km hr</a:t>
            </a:r>
            <a:r>
              <a:rPr lang="en-US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, and a max of 8 km hr</a:t>
            </a:r>
            <a:r>
              <a:rPr lang="en-US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-1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81E9EE4C-2F6A-6F40-8E4A-52C498E7C186}"/>
              </a:ext>
            </a:extLst>
          </p:cNvPr>
          <p:cNvSpPr/>
          <p:nvPr/>
        </p:nvSpPr>
        <p:spPr>
          <a:xfrm>
            <a:off x="4664765" y="2893844"/>
            <a:ext cx="145774" cy="225287"/>
          </a:xfrm>
          <a:prstGeom prst="diamond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5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UD Primary and Secondary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7A66D"/>
      </a:accent1>
      <a:accent2>
        <a:srgbClr val="AF1E2D"/>
      </a:accent2>
      <a:accent3>
        <a:srgbClr val="BED600"/>
      </a:accent3>
      <a:accent4>
        <a:srgbClr val="5A8E22"/>
      </a:accent4>
      <a:accent5>
        <a:srgbClr val="00A0DF"/>
      </a:accent5>
      <a:accent6>
        <a:srgbClr val="DD8E36"/>
      </a:accent6>
      <a:hlink>
        <a:srgbClr val="00266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4226</TotalTime>
  <Words>797</Words>
  <Application>Microsoft Macintosh PowerPoint</Application>
  <PresentationFormat>On-screen Show (4:3)</PresentationFormat>
  <Paragraphs>178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UD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moliver</cp:lastModifiedBy>
  <cp:revision>122</cp:revision>
  <dcterms:created xsi:type="dcterms:W3CDTF">2014-12-16T16:14:42Z</dcterms:created>
  <dcterms:modified xsi:type="dcterms:W3CDTF">2018-02-16T16:32:13Z</dcterms:modified>
</cp:coreProperties>
</file>