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83" r:id="rId2"/>
    <p:sldId id="419" r:id="rId3"/>
    <p:sldId id="372" r:id="rId4"/>
    <p:sldId id="389" r:id="rId5"/>
    <p:sldId id="433" r:id="rId6"/>
    <p:sldId id="434" r:id="rId7"/>
    <p:sldId id="435" r:id="rId8"/>
    <p:sldId id="387" r:id="rId9"/>
    <p:sldId id="264" r:id="rId10"/>
    <p:sldId id="420" r:id="rId11"/>
    <p:sldId id="423" r:id="rId12"/>
    <p:sldId id="438" r:id="rId13"/>
    <p:sldId id="437" r:id="rId14"/>
    <p:sldId id="426" r:id="rId15"/>
    <p:sldId id="427" r:id="rId16"/>
    <p:sldId id="421" r:id="rId17"/>
    <p:sldId id="42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0432FF"/>
    <a:srgbClr val="942093"/>
    <a:srgbClr val="AB7942"/>
    <a:srgbClr val="FF00FF"/>
    <a:srgbClr val="960689"/>
    <a:srgbClr val="00D8F3"/>
    <a:srgbClr val="FF8000"/>
    <a:srgbClr val="00B100"/>
    <a:srgbClr val="25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00"/>
    <p:restoredTop sz="94659"/>
  </p:normalViewPr>
  <p:slideViewPr>
    <p:cSldViewPr snapToGrid="0" snapToObjects="1">
      <p:cViewPr>
        <p:scale>
          <a:sx n="130" d="100"/>
          <a:sy n="130" d="100"/>
        </p:scale>
        <p:origin x="152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B18B-8F0B-2245-9D9B-F7E844D86894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E799-E2F4-7E41-A667-99496A99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6E799-E2F4-7E41-A667-99496A993F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2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75B4-EF12-D744-9D0C-1B5B55B3361F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6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31.emf"/><Relationship Id="rId10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gi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gi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5.png"/><Relationship Id="rId13" Type="http://schemas.openxmlformats.org/officeDocument/2006/relationships/image" Target="../media/image6.jpeg"/><Relationship Id="rId14" Type="http://schemas.openxmlformats.org/officeDocument/2006/relationships/image" Target="../media/image7.jpe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emf"/><Relationship Id="rId11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5.png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6.jp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9" Type="http://schemas.openxmlformats.org/officeDocument/2006/relationships/image" Target="../media/image7.jpeg"/><Relationship Id="rId10" Type="http://schemas.openxmlformats.org/officeDocument/2006/relationships/image" Target="../media/image9.png"/><Relationship Id="rId11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0845" t="1" b="295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35399"/>
            <a:ext cx="8468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Integrated Polar Ocean Observatory suggests horizontal advection critical for maintaining biological hotspot in the West Antarctic Peninsula </a:t>
            </a:r>
            <a:endParaRPr lang="en-US" sz="16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791" y="889633"/>
            <a:ext cx="8636709" cy="546303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2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Josh </a:t>
            </a:r>
            <a:r>
              <a:rPr lang="en-US" sz="1400" b="1" dirty="0" err="1" smtClean="0">
                <a:latin typeface="Times New Roman"/>
                <a:cs typeface="Times New Roman"/>
              </a:rPr>
              <a:t>Kohut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Rutgers University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9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Kim Bernard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Oregon </a:t>
            </a:r>
            <a:r>
              <a:rPr lang="en-US" sz="1400" dirty="0">
                <a:latin typeface="Times New Roman"/>
                <a:cs typeface="Times New Roman"/>
              </a:rPr>
              <a:t>State </a:t>
            </a:r>
            <a:r>
              <a:rPr lang="en-US" sz="1400" dirty="0" smtClean="0">
                <a:latin typeface="Times New Roman"/>
                <a:cs typeface="Times New Roman"/>
              </a:rPr>
              <a:t>University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Bill Fraser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Polar Oceans Research Group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Matt Oliver 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University </a:t>
            </a:r>
            <a:r>
              <a:rPr lang="en-US" sz="1400" dirty="0">
                <a:latin typeface="Times New Roman"/>
                <a:cs typeface="Times New Roman"/>
              </a:rPr>
              <a:t>of </a:t>
            </a:r>
            <a:r>
              <a:rPr lang="en-US" sz="1400" dirty="0" smtClean="0">
                <a:latin typeface="Times New Roman"/>
                <a:cs typeface="Times New Roman"/>
              </a:rPr>
              <a:t>Delaware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Peter Winsor and Hank </a:t>
            </a:r>
            <a:r>
              <a:rPr lang="en-US" sz="1400" b="1" dirty="0" err="1" smtClean="0">
                <a:latin typeface="Times New Roman"/>
                <a:cs typeface="Times New Roman"/>
              </a:rPr>
              <a:t>Statscewich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University </a:t>
            </a:r>
            <a:r>
              <a:rPr lang="en-US" sz="1400" dirty="0">
                <a:latin typeface="Times New Roman"/>
                <a:cs typeface="Times New Roman"/>
              </a:rPr>
              <a:t>of Alaska, </a:t>
            </a:r>
            <a:r>
              <a:rPr lang="en-US" sz="1400" dirty="0" smtClean="0">
                <a:latin typeface="Times New Roman"/>
                <a:cs typeface="Times New Roman"/>
              </a:rPr>
              <a:t>Fairbanks</a:t>
            </a: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Erick </a:t>
            </a:r>
            <a:r>
              <a:rPr lang="en-US" sz="1400" b="1" dirty="0" err="1" smtClean="0">
                <a:latin typeface="Times New Roman"/>
                <a:cs typeface="Times New Roman"/>
              </a:rPr>
              <a:t>Fredj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Jerusalem College of Technology</a:t>
            </a:r>
          </a:p>
          <a:p>
            <a:pPr algn="ctr"/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525217" y="5746475"/>
            <a:ext cx="1384300" cy="887591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0" y="5674942"/>
            <a:ext cx="1131517" cy="1138333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051710" y="3475167"/>
            <a:ext cx="532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</a:t>
            </a: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LTER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15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92" y="91440"/>
            <a:ext cx="33347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Surface Residence Time</a:t>
            </a:r>
          </a:p>
          <a:p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January </a:t>
            </a:r>
            <a:r>
              <a:rPr lang="mr-IN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February 2015</a:t>
            </a:r>
            <a:endParaRPr lang="en-US" b="1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63" y="925413"/>
            <a:ext cx="37839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6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: Release a single drifter on the initial grid every 6 hours</a:t>
            </a:r>
          </a:p>
          <a:p>
            <a:pPr marL="285750" indent="-285750" algn="just"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Track each drifter until it exits the domain</a:t>
            </a:r>
          </a:p>
          <a:p>
            <a:pPr marL="285750" indent="-285750" algn="just"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Residence Time (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):  The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time it takes for the fraction of drifters remaining to be reduced to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36.79%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(e-folding time scale) of the original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number released. </a:t>
            </a:r>
            <a:r>
              <a:rPr lang="en-US" sz="1600" i="1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600" i="1" dirty="0" err="1" smtClean="0">
                <a:latin typeface="Times New Roman" charset="0"/>
                <a:ea typeface="Times New Roman" charset="0"/>
                <a:cs typeface="Times New Roman" charset="0"/>
              </a:rPr>
              <a:t>Piñones</a:t>
            </a:r>
            <a:r>
              <a:rPr lang="en-US" sz="1600" i="1" dirty="0" smtClean="0">
                <a:latin typeface="Times New Roman" charset="0"/>
                <a:ea typeface="Times New Roman" charset="0"/>
                <a:cs typeface="Times New Roman" charset="0"/>
              </a:rPr>
              <a:t> et al., 2011)</a:t>
            </a:r>
            <a:endParaRPr lang="en-US" sz="16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20" name="Oval 19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3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 descr="UDPrimaryLogo294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0276" y="3792026"/>
            <a:ext cx="3005925" cy="2334835"/>
            <a:chOff x="1842816" y="3777796"/>
            <a:chExt cx="3005925" cy="23348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2816" y="3777796"/>
              <a:ext cx="3005925" cy="2334835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2475916" y="5026412"/>
              <a:ext cx="845820" cy="1143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207922" y="5124893"/>
              <a:ext cx="253929" cy="524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343252" y="5037842"/>
              <a:ext cx="9548" cy="63285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3267740" y="5670698"/>
              <a:ext cx="194111" cy="240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91085" y="558685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3107" y="3745626"/>
            <a:ext cx="2766055" cy="23436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5576318" y="100825"/>
            <a:ext cx="3513640" cy="28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Oval 44"/>
          <p:cNvSpPr>
            <a:spLocks noChangeAspect="1"/>
          </p:cNvSpPr>
          <p:nvPr/>
        </p:nvSpPr>
        <p:spPr>
          <a:xfrm>
            <a:off x="7676135" y="1024980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6623230" y="1178043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7709409" y="2185347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640089" y="193358"/>
            <a:ext cx="929876" cy="334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5740517" y="280583"/>
            <a:ext cx="710575" cy="3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808150" y="27408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8088409" y="1407112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latin typeface="Times New Roman" charset="0"/>
                <a:ea typeface="Times New Roman" charset="0"/>
                <a:cs typeface="Times New Roman" charset="0"/>
              </a:rPr>
              <a:t>Surface Currents (cm/s)</a:t>
            </a:r>
            <a:endParaRPr lang="en-US" sz="105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2293" y="3092148"/>
            <a:ext cx="2754988" cy="24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99" y="986145"/>
            <a:ext cx="7070464" cy="546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UDPrimaryLogo2945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9850" y="1500509"/>
            <a:ext cx="1590130" cy="385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069145" y="1617785"/>
            <a:ext cx="130829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1123" y="1610088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5576318" y="100825"/>
            <a:ext cx="3513640" cy="28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Oval 25"/>
          <p:cNvSpPr>
            <a:spLocks noChangeAspect="1"/>
          </p:cNvSpPr>
          <p:nvPr/>
        </p:nvSpPr>
        <p:spPr>
          <a:xfrm>
            <a:off x="7676135" y="1024980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623230" y="1178043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709409" y="2185347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640089" y="193358"/>
            <a:ext cx="929876" cy="334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740517" y="280583"/>
            <a:ext cx="710575" cy="3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808150" y="27408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8088409" y="1407112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latin typeface="Times New Roman" charset="0"/>
                <a:ea typeface="Times New Roman" charset="0"/>
                <a:cs typeface="Times New Roman" charset="0"/>
              </a:rPr>
              <a:t>Surface Currents (cm/s)</a:t>
            </a:r>
            <a:endParaRPr lang="en-US" sz="105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3064" r="4314" b="47178"/>
          <a:stretch/>
        </p:blipFill>
        <p:spPr>
          <a:xfrm>
            <a:off x="1253067" y="2776662"/>
            <a:ext cx="7465937" cy="3256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92" y="91440"/>
            <a:ext cx="5769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Surface Residence Time vs. Surface Winds</a:t>
            </a:r>
          </a:p>
          <a:p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January </a:t>
            </a:r>
            <a:r>
              <a:rPr lang="mr-IN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February 2015</a:t>
            </a:r>
            <a:endParaRPr lang="en-US" b="1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Picture 15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8" name="Oval 17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1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 descr="UDPrimaryLogo2945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174989" y="4086019"/>
            <a:ext cx="1679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Wind Speed (m/s)</a:t>
            </a:r>
            <a:endParaRPr lang="en-US" sz="1600">
              <a:solidFill>
                <a:srgbClr val="FF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16061" y="2085348"/>
            <a:ext cx="6797539" cy="3190380"/>
            <a:chOff x="416061" y="1872688"/>
            <a:chExt cx="6797539" cy="3190380"/>
          </a:xfrm>
        </p:grpSpPr>
        <p:sp>
          <p:nvSpPr>
            <p:cNvPr id="36" name="TextBox 35"/>
            <p:cNvSpPr txBox="1"/>
            <p:nvPr/>
          </p:nvSpPr>
          <p:spPr>
            <a:xfrm>
              <a:off x="416061" y="1872688"/>
              <a:ext cx="28483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Residence times over 4 days </a:t>
              </a:r>
            </a:p>
            <a:p>
              <a:r>
                <a:rPr 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	</a:t>
              </a:r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occur during weak winds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857999" y="2853268"/>
              <a:ext cx="355601" cy="22098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9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682" y="117841"/>
            <a:ext cx="2770210" cy="235437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7171192" y="734741"/>
            <a:ext cx="138223" cy="1382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26107" y="1665160"/>
            <a:ext cx="138223" cy="1382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32303" y="247932"/>
            <a:ext cx="777897" cy="211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6601752" y="296773"/>
            <a:ext cx="621655" cy="4572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10363" y="277311"/>
            <a:ext cx="437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10 km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8805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82" y="117841"/>
            <a:ext cx="2770210" cy="2354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3064" r="4314" b="47178"/>
          <a:stretch/>
        </p:blipFill>
        <p:spPr>
          <a:xfrm>
            <a:off x="1253067" y="2776662"/>
            <a:ext cx="7465937" cy="3256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92" y="91440"/>
            <a:ext cx="5769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Surface Residence Time vs. Surface Winds</a:t>
            </a:r>
          </a:p>
          <a:p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January </a:t>
            </a:r>
            <a:r>
              <a:rPr lang="mr-IN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February 2015</a:t>
            </a:r>
            <a:endParaRPr lang="en-US" b="1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74989" y="4086019"/>
            <a:ext cx="1679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Wind Speed (m/s)</a:t>
            </a:r>
            <a:endParaRPr lang="en-US" sz="1600">
              <a:solidFill>
                <a:srgbClr val="FF0000"/>
              </a:solidFill>
            </a:endParaRPr>
          </a:p>
        </p:txBody>
      </p:sp>
      <p:pic>
        <p:nvPicPr>
          <p:cNvPr id="16" name="Picture 15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8" name="Oval 17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1" name="Picture 51" descr="rucool_logo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 descr="UDPrimaryLogo2945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6061" y="2085348"/>
            <a:ext cx="2848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100"/>
                </a:solidFill>
                <a:latin typeface="Times New Roman" charset="0"/>
                <a:ea typeface="Times New Roman" charset="0"/>
                <a:cs typeface="Times New Roman" charset="0"/>
              </a:rPr>
              <a:t>Residence times over 4 days </a:t>
            </a:r>
          </a:p>
          <a:p>
            <a:r>
              <a:rPr lang="en-US" sz="1600" b="1" i="1" dirty="0">
                <a:solidFill>
                  <a:srgbClr val="00B100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600" b="1" dirty="0" smtClean="0">
                <a:solidFill>
                  <a:srgbClr val="00B100"/>
                </a:solidFill>
                <a:latin typeface="Times New Roman" charset="0"/>
                <a:ea typeface="Times New Roman" charset="0"/>
                <a:cs typeface="Times New Roman" charset="0"/>
              </a:rPr>
              <a:t>occur during weak winds</a:t>
            </a:r>
            <a:endParaRPr lang="en-US" sz="1600" b="1" dirty="0">
              <a:solidFill>
                <a:srgbClr val="00B1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4911" y="2085348"/>
            <a:ext cx="259077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42093"/>
                </a:solidFill>
                <a:latin typeface="Times New Roman" charset="0"/>
                <a:ea typeface="Times New Roman" charset="0"/>
                <a:cs typeface="Times New Roman" charset="0"/>
              </a:rPr>
              <a:t>Winds over 8 m/s lead to </a:t>
            </a:r>
          </a:p>
          <a:p>
            <a:r>
              <a:rPr lang="en-US" sz="1400" b="1" dirty="0">
                <a:solidFill>
                  <a:srgbClr val="942093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400" b="1" dirty="0" smtClean="0">
                <a:solidFill>
                  <a:srgbClr val="942093"/>
                </a:solidFill>
                <a:latin typeface="Times New Roman" charset="0"/>
                <a:ea typeface="Times New Roman" charset="0"/>
                <a:cs typeface="Times New Roman" charset="0"/>
              </a:rPr>
              <a:t>Residence times &lt; 2 days </a:t>
            </a:r>
            <a:endParaRPr lang="en-US" sz="1400" b="1" i="1" dirty="0">
              <a:solidFill>
                <a:srgbClr val="94209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6061" y="2085348"/>
            <a:ext cx="2848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Residence times over 4 days </a:t>
            </a:r>
          </a:p>
          <a:p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occur during weak winds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57999" y="3065928"/>
            <a:ext cx="355601" cy="2209800"/>
          </a:xfrm>
          <a:prstGeom prst="rect">
            <a:avLst/>
          </a:pr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910034" y="3065928"/>
            <a:ext cx="296679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581400" y="3065928"/>
            <a:ext cx="187455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016672" y="3065928"/>
            <a:ext cx="187455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01153" y="3065928"/>
            <a:ext cx="313847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83225" y="3065928"/>
            <a:ext cx="172043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3201" y="3065928"/>
            <a:ext cx="234940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554624" y="3065928"/>
            <a:ext cx="234940" cy="2209800"/>
          </a:xfrm>
          <a:prstGeom prst="rect">
            <a:avLst/>
          </a:prstGeom>
          <a:solidFill>
            <a:srgbClr val="942093">
              <a:alpha val="1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171192" y="734741"/>
            <a:ext cx="138223" cy="1382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126107" y="1665160"/>
            <a:ext cx="138223" cy="1382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532303" y="247932"/>
            <a:ext cx="777897" cy="211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6601752" y="296773"/>
            <a:ext cx="621655" cy="4572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10363" y="277311"/>
            <a:ext cx="437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10 km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186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3064" r="4314" b="47178"/>
          <a:stretch/>
        </p:blipFill>
        <p:spPr>
          <a:xfrm>
            <a:off x="2956561" y="579320"/>
            <a:ext cx="6103621" cy="2662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92" y="91440"/>
            <a:ext cx="5769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Surface Residence Time vs. Surface Winds</a:t>
            </a:r>
          </a:p>
          <a:p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January </a:t>
            </a:r>
            <a:r>
              <a:rPr lang="mr-IN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February 2015</a:t>
            </a:r>
            <a:endParaRPr lang="en-US" b="1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168864" y="1589609"/>
            <a:ext cx="1305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Wind Speed (m/s)</a:t>
            </a: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1" y="3008921"/>
            <a:ext cx="4433479" cy="3425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921"/>
            <a:ext cx="4433478" cy="3425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62702" y="804452"/>
            <a:ext cx="91440" cy="1828800"/>
          </a:xfrm>
          <a:prstGeom prst="rect">
            <a:avLst/>
          </a:prstGeom>
          <a:solidFill>
            <a:srgbClr val="9420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0017" y="804452"/>
            <a:ext cx="91440" cy="1828800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683" y="1033778"/>
            <a:ext cx="25702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2093"/>
                </a:solidFill>
                <a:latin typeface="Times New Roman" charset="0"/>
                <a:ea typeface="Times New Roman" charset="0"/>
                <a:cs typeface="Times New Roman" charset="0"/>
              </a:rPr>
              <a:t>Strong Northerly Winds</a:t>
            </a:r>
          </a:p>
          <a:p>
            <a:endParaRPr lang="en-US" sz="16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Short Residence Times:</a:t>
            </a:r>
          </a:p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ED: 18 hours</a:t>
            </a:r>
          </a:p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CAN</a:t>
            </a:r>
            <a:r>
              <a:rPr lang="en-US" sz="14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15 </a:t>
            </a:r>
            <a:r>
              <a:rPr lang="en-US" sz="14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hours</a:t>
            </a:r>
          </a:p>
          <a:p>
            <a:pPr lvl="1"/>
            <a:r>
              <a:rPr lang="en-US" sz="1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JIF: </a:t>
            </a:r>
            <a:r>
              <a:rPr lang="en-US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 </a:t>
            </a:r>
            <a:r>
              <a:rPr lang="en-US" sz="1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day, </a:t>
            </a:r>
            <a:r>
              <a:rPr lang="en-US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21 hours</a:t>
            </a:r>
          </a:p>
          <a:p>
            <a:pPr lvl="1"/>
            <a:r>
              <a:rPr lang="en-US" sz="1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WIF: </a:t>
            </a:r>
            <a:r>
              <a:rPr lang="en-US" sz="1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9 hours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Picture 15" descr="LOG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8" name="Oval 17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1" name="Picture 51" descr="rucool_logo.jp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 descr="UDPrimaryLogo294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3064" r="4314" b="47178"/>
          <a:stretch/>
        </p:blipFill>
        <p:spPr>
          <a:xfrm>
            <a:off x="2956561" y="579320"/>
            <a:ext cx="6103621" cy="2662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92" y="91440"/>
            <a:ext cx="5769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Surface Residence Time vs. Surface Winds</a:t>
            </a:r>
          </a:p>
          <a:p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January </a:t>
            </a:r>
            <a:r>
              <a:rPr lang="mr-IN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February 2015</a:t>
            </a:r>
            <a:endParaRPr lang="en-US" b="1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168864" y="1589609"/>
            <a:ext cx="1305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Wind Speed (m/s)</a:t>
            </a: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916"/>
            <a:ext cx="4433478" cy="3425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4" y="3014915"/>
            <a:ext cx="4433478" cy="3425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83" y="1033778"/>
            <a:ext cx="2331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Weak Variable Winds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Long Residence Times:</a:t>
            </a:r>
          </a:p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ED: 5 days, 3 hours</a:t>
            </a:r>
          </a:p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CAN</a:t>
            </a:r>
            <a:r>
              <a:rPr lang="en-US" sz="14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5 days, 3 hours</a:t>
            </a:r>
            <a:endParaRPr lang="en-US" sz="14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1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JIF: 5 days, 13 </a:t>
            </a:r>
            <a:r>
              <a:rPr lang="en-US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hours</a:t>
            </a:r>
          </a:p>
          <a:p>
            <a:pPr lvl="1"/>
            <a:r>
              <a:rPr lang="en-US" sz="1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WIF: 1 day, 4 </a:t>
            </a:r>
            <a:r>
              <a:rPr lang="en-US" sz="1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hours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2702" y="804452"/>
            <a:ext cx="91440" cy="1828800"/>
          </a:xfrm>
          <a:prstGeom prst="rect">
            <a:avLst/>
          </a:prstGeom>
          <a:solidFill>
            <a:srgbClr val="942093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0017" y="804452"/>
            <a:ext cx="91440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OG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9" name="Oval 18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2" name="Picture 51" descr="rucool_logo.jp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3" descr="UDPrimaryLogo294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4577" r="8943" b="5958"/>
          <a:stretch/>
        </p:blipFill>
        <p:spPr>
          <a:xfrm>
            <a:off x="3390464" y="409668"/>
            <a:ext cx="5753536" cy="4879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92" y="91440"/>
            <a:ext cx="33347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Surface Residence Time</a:t>
            </a:r>
          </a:p>
          <a:p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January </a:t>
            </a:r>
            <a:r>
              <a:rPr lang="mr-IN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February 2015</a:t>
            </a:r>
            <a:endParaRPr lang="en-US" b="1" i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270" y="1227777"/>
            <a:ext cx="365923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Entire Domain (ED):</a:t>
            </a:r>
          </a:p>
          <a:p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2.1 ± 0.9 Days</a:t>
            </a:r>
          </a:p>
          <a:p>
            <a:endParaRPr lang="en-US" sz="16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Central Canyon (CAN)</a:t>
            </a:r>
          </a:p>
          <a:p>
            <a:r>
              <a:rPr lang="en-US" sz="16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2.4 </a:t>
            </a:r>
            <a:r>
              <a:rPr lang="en-US" sz="16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± </a:t>
            </a:r>
            <a:r>
              <a:rPr lang="en-US" sz="16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1.1 Days</a:t>
            </a:r>
          </a:p>
          <a:p>
            <a:endParaRPr lang="en-US" sz="16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b="1" dirty="0" err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Joubin</a:t>
            </a: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Islands Flank (JIF)</a:t>
            </a:r>
          </a:p>
          <a:p>
            <a:r>
              <a:rPr lang="en-US" sz="1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2.5 </a:t>
            </a:r>
            <a:r>
              <a:rPr 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± </a:t>
            </a: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1.6 Days</a:t>
            </a:r>
          </a:p>
          <a:p>
            <a:endParaRPr lang="en-US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Wauwermans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Islands Flank (WIF)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1.2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± 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0.9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Days</a:t>
            </a:r>
          </a:p>
          <a:p>
            <a:endParaRPr lang="en-US" sz="16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7337" y="1958671"/>
            <a:ext cx="1035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Shortest: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0.2 Days</a:t>
            </a:r>
            <a:endParaRPr lang="en-US" sz="16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8095" y="1227777"/>
            <a:ext cx="100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Longest</a:t>
            </a:r>
            <a:r>
              <a:rPr lang="en-US" sz="1600" b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algn="ctr"/>
            <a:r>
              <a:rPr lang="en-US" sz="1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7.8 Days</a:t>
            </a:r>
            <a:endParaRPr lang="en-US" sz="16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92" y="5400912"/>
            <a:ext cx="901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Times New Roman" charset="0"/>
                <a:ea typeface="Times New Roman" charset="0"/>
                <a:cs typeface="Times New Roman" charset="0"/>
              </a:rPr>
              <a:t>Estimated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Palmer Deep phytoplankton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specific growth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rate doubling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time of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7 – 70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days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r>
              <a:rPr lang="en-US" sz="1600" i="1" dirty="0" smtClean="0">
                <a:latin typeface="Times New Roman" charset="0"/>
                <a:ea typeface="Times New Roman" charset="0"/>
                <a:cs typeface="Times New Roman" charset="0"/>
              </a:rPr>
              <a:t>(Moline 1996)</a:t>
            </a:r>
            <a:endParaRPr lang="en-US" sz="16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UDPrimaryLogo2945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072468" y="1794933"/>
            <a:ext cx="4140199" cy="2988733"/>
          </a:xfrm>
          <a:custGeom>
            <a:avLst/>
            <a:gdLst>
              <a:gd name="connsiteX0" fmla="*/ 808892 w 2774461"/>
              <a:gd name="connsiteY0" fmla="*/ 0 h 1992923"/>
              <a:gd name="connsiteX1" fmla="*/ 2391507 w 2774461"/>
              <a:gd name="connsiteY1" fmla="*/ 7815 h 1992923"/>
              <a:gd name="connsiteX2" fmla="*/ 2504830 w 2774461"/>
              <a:gd name="connsiteY2" fmla="*/ 66431 h 1992923"/>
              <a:gd name="connsiteX3" fmla="*/ 2645507 w 2774461"/>
              <a:gd name="connsiteY3" fmla="*/ 328246 h 1992923"/>
              <a:gd name="connsiteX4" fmla="*/ 2774461 w 2774461"/>
              <a:gd name="connsiteY4" fmla="*/ 746369 h 1992923"/>
              <a:gd name="connsiteX5" fmla="*/ 2770554 w 2774461"/>
              <a:gd name="connsiteY5" fmla="*/ 1070708 h 1992923"/>
              <a:gd name="connsiteX6" fmla="*/ 2622061 w 2774461"/>
              <a:gd name="connsiteY6" fmla="*/ 1262185 h 1992923"/>
              <a:gd name="connsiteX7" fmla="*/ 2196123 w 2774461"/>
              <a:gd name="connsiteY7" fmla="*/ 1660769 h 1992923"/>
              <a:gd name="connsiteX8" fmla="*/ 1903046 w 2774461"/>
              <a:gd name="connsiteY8" fmla="*/ 1840523 h 1992923"/>
              <a:gd name="connsiteX9" fmla="*/ 1695938 w 2774461"/>
              <a:gd name="connsiteY9" fmla="*/ 1938215 h 1992923"/>
              <a:gd name="connsiteX10" fmla="*/ 1531815 w 2774461"/>
              <a:gd name="connsiteY10" fmla="*/ 1989015 h 1992923"/>
              <a:gd name="connsiteX11" fmla="*/ 1062892 w 2774461"/>
              <a:gd name="connsiteY11" fmla="*/ 1989015 h 1992923"/>
              <a:gd name="connsiteX12" fmla="*/ 867507 w 2774461"/>
              <a:gd name="connsiteY12" fmla="*/ 1992923 h 1992923"/>
              <a:gd name="connsiteX13" fmla="*/ 511907 w 2774461"/>
              <a:gd name="connsiteY13" fmla="*/ 1860062 h 1992923"/>
              <a:gd name="connsiteX14" fmla="*/ 226646 w 2774461"/>
              <a:gd name="connsiteY14" fmla="*/ 1574800 h 1992923"/>
              <a:gd name="connsiteX15" fmla="*/ 3907 w 2774461"/>
              <a:gd name="connsiteY15" fmla="*/ 1324708 h 1992923"/>
              <a:gd name="connsiteX16" fmla="*/ 0 w 2774461"/>
              <a:gd name="connsiteY16" fmla="*/ 1105877 h 1992923"/>
              <a:gd name="connsiteX17" fmla="*/ 66430 w 2774461"/>
              <a:gd name="connsiteY17" fmla="*/ 1004277 h 1992923"/>
              <a:gd name="connsiteX18" fmla="*/ 476738 w 2774461"/>
              <a:gd name="connsiteY18" fmla="*/ 191477 h 1992923"/>
              <a:gd name="connsiteX19" fmla="*/ 535354 w 2774461"/>
              <a:gd name="connsiteY19" fmla="*/ 125046 h 1992923"/>
              <a:gd name="connsiteX20" fmla="*/ 808892 w 2774461"/>
              <a:gd name="connsiteY20" fmla="*/ 0 h 199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74461" h="1992923">
                <a:moveTo>
                  <a:pt x="808892" y="0"/>
                </a:moveTo>
                <a:lnTo>
                  <a:pt x="2391507" y="7815"/>
                </a:lnTo>
                <a:lnTo>
                  <a:pt x="2504830" y="66431"/>
                </a:lnTo>
                <a:lnTo>
                  <a:pt x="2645507" y="328246"/>
                </a:lnTo>
                <a:lnTo>
                  <a:pt x="2774461" y="746369"/>
                </a:lnTo>
                <a:cubicBezTo>
                  <a:pt x="2773159" y="854482"/>
                  <a:pt x="2771856" y="962595"/>
                  <a:pt x="2770554" y="1070708"/>
                </a:cubicBezTo>
                <a:lnTo>
                  <a:pt x="2622061" y="1262185"/>
                </a:lnTo>
                <a:lnTo>
                  <a:pt x="2196123" y="1660769"/>
                </a:lnTo>
                <a:lnTo>
                  <a:pt x="1903046" y="1840523"/>
                </a:lnTo>
                <a:lnTo>
                  <a:pt x="1695938" y="1938215"/>
                </a:lnTo>
                <a:lnTo>
                  <a:pt x="1531815" y="1989015"/>
                </a:lnTo>
                <a:lnTo>
                  <a:pt x="1062892" y="1989015"/>
                </a:lnTo>
                <a:lnTo>
                  <a:pt x="867507" y="1992923"/>
                </a:lnTo>
                <a:lnTo>
                  <a:pt x="511907" y="1860062"/>
                </a:lnTo>
                <a:lnTo>
                  <a:pt x="226646" y="1574800"/>
                </a:lnTo>
                <a:lnTo>
                  <a:pt x="3907" y="1324708"/>
                </a:lnTo>
                <a:cubicBezTo>
                  <a:pt x="2605" y="1251764"/>
                  <a:pt x="1302" y="1178821"/>
                  <a:pt x="0" y="1105877"/>
                </a:cubicBezTo>
                <a:lnTo>
                  <a:pt x="66430" y="1004277"/>
                </a:lnTo>
                <a:lnTo>
                  <a:pt x="476738" y="191477"/>
                </a:lnTo>
                <a:lnTo>
                  <a:pt x="535354" y="125046"/>
                </a:lnTo>
                <a:lnTo>
                  <a:pt x="808892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91116" y="637414"/>
            <a:ext cx="1534770" cy="385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3998694" y="763915"/>
            <a:ext cx="1333065" cy="2567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86455" y="767019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571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22" y="4289063"/>
            <a:ext cx="3133997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" y="422469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42" y="4289063"/>
            <a:ext cx="3148281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" y="2401322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7621" y="4397894"/>
            <a:ext cx="2971799" cy="1841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137058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580" y="5661936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01" y="5542107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-52432"/>
            <a:ext cx="5273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 Integrated </a:t>
            </a:r>
            <a:r>
              <a:rPr lang="en-US" sz="2800" b="1" smtClean="0">
                <a:solidFill>
                  <a:srgbClr val="0000FF"/>
                </a:solidFill>
                <a:latin typeface="Times New Roman"/>
                <a:cs typeface="Times New Roman"/>
              </a:rPr>
              <a:t>Polar Observatory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977549" y="571793"/>
            <a:ext cx="6024244" cy="3564174"/>
          </a:xfrm>
        </p:spPr>
        <p:txBody>
          <a:bodyPr>
            <a:noAutofit/>
          </a:bodyPr>
          <a:lstStyle/>
          <a:p>
            <a:pPr algn="just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Glider surveys indicate that </a:t>
            </a:r>
            <a:r>
              <a:rPr lang="en-US" sz="1600" b="1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1600" b="1" smtClean="0">
                <a:latin typeface="Times New Roman" charset="0"/>
                <a:ea typeface="Times New Roman" charset="0"/>
                <a:cs typeface="Times New Roman" charset="0"/>
              </a:rPr>
              <a:t>surface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layer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is isolated from the influence of the underlying canyon bathymetry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algn="just"/>
            <a:endParaRPr lang="en-US" sz="1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The HFR surface currents indicate that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surface residence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times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are short (~ 2 days) and primarily dependent on local winds.  </a:t>
            </a:r>
          </a:p>
          <a:p>
            <a:pPr algn="just"/>
            <a:endParaRPr lang="en-US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Observed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surface residence times are much less than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phytoplankton growth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rates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(~2 &lt;&lt; 7 to 70 days).</a:t>
            </a:r>
          </a:p>
          <a:p>
            <a:pPr algn="just"/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Raises new questions on the mechanics of this biological hotspot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that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may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serve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more as a conveyor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phytoplankton biomass produced elsewhere, continually replenishing the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base of the food web.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Picture 22" descr="LOGO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25" name="Oval 24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8" name="Picture 51" descr="rucool_logo.jpg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 descr="UDPrimaryLogo2945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Western Antarctic Peninsula Canyons are </a:t>
            </a:r>
          </a:p>
          <a:p>
            <a:pPr algn="r"/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sz="2800" b="1" i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Biological Hotspots</a:t>
            </a:r>
            <a:r>
              <a:rPr lang="en-US" sz="2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endParaRPr lang="en-US" sz="28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786353" y="1459453"/>
            <a:ext cx="4255387" cy="41920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Deep undersea canyons link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the ACC to coastal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“Biological Hotspots”.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(Martinson and McKee, 2012).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Upwelling of deep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water (UCDW)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these canyons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supports local phytoplankton growth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Prézelin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et al., 2004). 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Predictable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and elevated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plankton availability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1800" dirty="0" err="1" smtClean="0">
                <a:latin typeface="Times New Roman" charset="0"/>
                <a:ea typeface="Times New Roman" charset="0"/>
                <a:cs typeface="Times New Roman" charset="0"/>
              </a:rPr>
              <a:t>Kavanaugh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et al., 2015).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Despite 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variation in climate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Domack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et al., 2001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penguin </a:t>
            </a:r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colonies 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have persisted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in these hotspots for 1,000s of years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(Emslie et al., 1998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822" y="4986485"/>
            <a:ext cx="956570" cy="956570"/>
          </a:xfrm>
          <a:prstGeom prst="ellipse">
            <a:avLst/>
          </a:prstGeom>
        </p:spPr>
      </p:pic>
      <p:pic>
        <p:nvPicPr>
          <p:cNvPr id="13" name="Picture 12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15" name="Oval 14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18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3" descr="UDPrimaryLogo2945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35268" t="7846" b="10683"/>
          <a:stretch/>
        </p:blipFill>
        <p:spPr>
          <a:xfrm>
            <a:off x="1397786" y="1688459"/>
            <a:ext cx="3160819" cy="4323168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l="60251" t="85513"/>
          <a:stretch/>
        </p:blipFill>
        <p:spPr>
          <a:xfrm>
            <a:off x="116959" y="2577519"/>
            <a:ext cx="846550" cy="337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t="-207" b="11458"/>
          <a:stretch/>
        </p:blipFill>
        <p:spPr>
          <a:xfrm>
            <a:off x="126531" y="111543"/>
            <a:ext cx="2664170" cy="2582891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 rot="18735238">
            <a:off x="978253" y="1121415"/>
            <a:ext cx="148957" cy="261855"/>
          </a:xfrm>
          <a:prstGeom prst="rect">
            <a:avLst/>
          </a:prstGeom>
          <a:noFill/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22" y="4289063"/>
            <a:ext cx="3133997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" y="422469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42" y="4289063"/>
            <a:ext cx="3148281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" y="2401322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7621" y="4397894"/>
            <a:ext cx="2971799" cy="1836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137058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580" y="5661936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01" y="5542107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Screen Shot 2016-02-26 at 2.07.30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3077" r="1592" b="968"/>
          <a:stretch/>
        </p:blipFill>
        <p:spPr>
          <a:xfrm>
            <a:off x="2962336" y="408511"/>
            <a:ext cx="6186771" cy="39540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6379" y="9213"/>
            <a:ext cx="1927622" cy="1982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-52432"/>
            <a:ext cx="5273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 Integrated </a:t>
            </a:r>
            <a:r>
              <a:rPr lang="en-US" sz="2800" b="1" smtClean="0">
                <a:solidFill>
                  <a:srgbClr val="0000FF"/>
                </a:solidFill>
                <a:latin typeface="Times New Roman"/>
                <a:cs typeface="Times New Roman"/>
              </a:rPr>
              <a:t>Polar Observatory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24" name="Oval 23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7" name="Picture 51" descr="rucool_logo.jpg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3" descr="UDPrimaryLogo2945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7875" y="1948907"/>
            <a:ext cx="429072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mr-IN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EP51B-09</a:t>
            </a:r>
            <a:r>
              <a:rPr lang="en-US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 Oliver et al. Friday AM</a:t>
            </a:r>
          </a:p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mr-IN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EP42A-05</a:t>
            </a:r>
            <a:r>
              <a:rPr lang="en-US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 Goodrich et al. Thursday AM</a:t>
            </a:r>
          </a:p>
        </p:txBody>
      </p:sp>
    </p:spTree>
    <p:extLst>
      <p:ext uri="{BB962C8B-B14F-4D97-AF65-F5344CB8AC3E}">
        <p14:creationId xmlns:p14="http://schemas.microsoft.com/office/powerpoint/2010/main" val="16203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9-21 at 4.25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b="8551"/>
          <a:stretch/>
        </p:blipFill>
        <p:spPr>
          <a:xfrm>
            <a:off x="522514" y="1306520"/>
            <a:ext cx="8621486" cy="4889500"/>
          </a:xfrm>
          <a:prstGeom prst="rect">
            <a:avLst/>
          </a:prstGeom>
        </p:spPr>
      </p:pic>
      <p:pic>
        <p:nvPicPr>
          <p:cNvPr id="7" name="Picture 6" descr="Screen Shot 2015-02-02 at 4.3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" y="98741"/>
            <a:ext cx="3242768" cy="21789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53790" y="98741"/>
            <a:ext cx="461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coordinated fleet of gliders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0400" y="4432300"/>
            <a:ext cx="2074606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CA113"/>
                </a:solidFill>
                <a:latin typeface="Times New Roman"/>
                <a:cs typeface="Times New Roman"/>
              </a:rPr>
              <a:t>Along Canyon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Cross Canyon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endParaRPr lang="en-US" sz="2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Stationary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400" y="2126734"/>
            <a:ext cx="185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Anvers Island</a:t>
            </a:r>
            <a:endParaRPr lang="en-US" sz="2400" dirty="0"/>
          </a:p>
        </p:txBody>
      </p:sp>
      <p:pic>
        <p:nvPicPr>
          <p:cNvPr id="9" name="Picture 8" descr="cl_201501131445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" y="2277664"/>
            <a:ext cx="3242767" cy="2162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7174597" y="911927"/>
            <a:ext cx="1842403" cy="5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UDPrimaryLogo294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34" y="863984"/>
            <a:ext cx="1500461" cy="6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38" y="937327"/>
            <a:ext cx="1635904" cy="3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20" name="Oval 19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3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 descr="UDPrimaryLogo294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2396" y="5513054"/>
            <a:ext cx="1365662" cy="5163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35521" y="5658579"/>
            <a:ext cx="1175658" cy="771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33983" y="569155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 km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49303" r="879" b="4013"/>
          <a:stretch/>
        </p:blipFill>
        <p:spPr>
          <a:xfrm>
            <a:off x="3242733" y="2057400"/>
            <a:ext cx="5179070" cy="2504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4840" y="213132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9530" y="213005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21429" y="2001382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16920" y="2316925"/>
            <a:ext cx="2023110" cy="2011086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37261" y="2317120"/>
            <a:ext cx="2023110" cy="2006938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31606" y="199738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5853" y="1926584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5" name="Picture 34" descr="Screen Shot 2016-09-25 at 11.15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96900" y="496033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7811" y="4607534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28" name="Picture 27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31" name="Oval 30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42" name="Picture 51" descr="rucool_logo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 descr="UDPrimaryLogo2945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5529" r="54903" b="85324"/>
          <a:stretch/>
        </p:blipFill>
        <p:spPr>
          <a:xfrm>
            <a:off x="7022541" y="1144880"/>
            <a:ext cx="1227667" cy="4976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20425" t="17961" r="16088" b="2753"/>
          <a:stretch/>
        </p:blipFill>
        <p:spPr>
          <a:xfrm>
            <a:off x="96311" y="75253"/>
            <a:ext cx="2388732" cy="1691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50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5529" r="54659" b="82644"/>
          <a:stretch/>
        </p:blipFill>
        <p:spPr>
          <a:xfrm>
            <a:off x="7014074" y="1144879"/>
            <a:ext cx="1240926" cy="6434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53460" b="4066"/>
          <a:stretch/>
        </p:blipFill>
        <p:spPr>
          <a:xfrm>
            <a:off x="3252533" y="2279587"/>
            <a:ext cx="5212188" cy="2279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4840" y="213132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9530" y="213005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21429" y="2001382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16920" y="2316925"/>
            <a:ext cx="2023110" cy="2011086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37261" y="2317120"/>
            <a:ext cx="2023110" cy="2006938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31606" y="199738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5853" y="1926584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5" name="Picture 34" descr="Screen Shot 2016-09-25 at 11.15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96900" y="496033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7811" y="4607534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28" name="Picture 27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31" name="Oval 30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42" name="Picture 51" descr="rucool_logo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 descr="UDPrimaryLogo2945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20425" t="17961" r="16088" b="2753"/>
          <a:stretch/>
        </p:blipFill>
        <p:spPr>
          <a:xfrm>
            <a:off x="96311" y="75253"/>
            <a:ext cx="2388732" cy="1691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77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53562" b="3856"/>
          <a:stretch/>
        </p:blipFill>
        <p:spPr>
          <a:xfrm>
            <a:off x="3253672" y="2274125"/>
            <a:ext cx="5216180" cy="22961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4840" y="213132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9530" y="213005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21429" y="2001382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16920" y="2316925"/>
            <a:ext cx="2023110" cy="2011086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37261" y="2317120"/>
            <a:ext cx="2023110" cy="2006938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31606" y="199738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5853" y="1926584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5" name="Picture 34" descr="Screen Shot 2016-09-25 at 11.15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96900" y="496033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7811" y="4607534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28" name="Picture 27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31" name="Oval 30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42" name="Picture 51" descr="rucool_logo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 descr="UDPrimaryLogo2945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3" t="5632" r="54666" b="82666"/>
          <a:stretch/>
        </p:blipFill>
        <p:spPr>
          <a:xfrm>
            <a:off x="7005607" y="1149779"/>
            <a:ext cx="1253066" cy="6366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/>
          <a:srcRect l="20425" t="17961" r="16088" b="2753"/>
          <a:stretch/>
        </p:blipFill>
        <p:spPr>
          <a:xfrm>
            <a:off x="96311" y="75253"/>
            <a:ext cx="2388732" cy="1691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78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b="53554"/>
          <a:stretch/>
        </p:blipFill>
        <p:spPr>
          <a:xfrm>
            <a:off x="3259666" y="2089013"/>
            <a:ext cx="5210966" cy="2491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4840" y="213132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9530" y="2130055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21429" y="2001382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16920" y="2316925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37261" y="2317120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31606" y="199738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5853" y="1926584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89575" y="45757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5" name="Picture 34" descr="Screen Shot 2016-09-25 at 11.15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703345"/>
            <a:ext cx="2056630" cy="438900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96900" y="197583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2166331" y="3152160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7811" y="4607534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28" name="Picture 27" descr="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31" name="Oval 30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42" name="Picture 51" descr="rucool_logo.jp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 descr="UDPrimaryLogo2945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5529" r="54903" b="85324"/>
          <a:stretch/>
        </p:blipFill>
        <p:spPr>
          <a:xfrm>
            <a:off x="7022541" y="1144880"/>
            <a:ext cx="1227667" cy="4976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/>
          <a:srcRect l="20425" t="17961" r="16088" b="2753"/>
          <a:stretch/>
        </p:blipFill>
        <p:spPr>
          <a:xfrm>
            <a:off x="96311" y="75253"/>
            <a:ext cx="2388732" cy="1691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95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5576318" y="100825"/>
            <a:ext cx="3513640" cy="28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SC00618-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 r="596"/>
          <a:stretch/>
        </p:blipFill>
        <p:spPr>
          <a:xfrm>
            <a:off x="0" y="3013775"/>
            <a:ext cx="9156699" cy="31578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033" y="-19011"/>
            <a:ext cx="6815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 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500 m resolution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3 Site HF Radar Network</a:t>
            </a:r>
          </a:p>
        </p:txBody>
      </p:sp>
      <p:pic>
        <p:nvPicPr>
          <p:cNvPr id="10" name="Picture 51" descr="rucool_logo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7284754" y="3003584"/>
            <a:ext cx="1842403" cy="5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18" y="3081476"/>
            <a:ext cx="1635904" cy="3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7676135" y="1024980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623230" y="1178043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7709409" y="2185347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OG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69171" y="6298671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8504541" y="6249800"/>
            <a:ext cx="585417" cy="588943"/>
            <a:chOff x="9334500" y="3194050"/>
            <a:chExt cx="2108200" cy="2120900"/>
          </a:xfrm>
        </p:grpSpPr>
        <p:sp>
          <p:nvSpPr>
            <p:cNvPr id="23" name="Oval 2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59" y="6309429"/>
            <a:ext cx="578203" cy="490273"/>
          </a:xfrm>
          <a:prstGeom prst="rect">
            <a:avLst/>
          </a:prstGeom>
        </p:spPr>
      </p:pic>
      <p:pic>
        <p:nvPicPr>
          <p:cNvPr id="26" name="Picture 51" descr="rucool_logo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10758" y="6355356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3" descr="UDPrimaryLogo294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22" y="6374523"/>
            <a:ext cx="945403" cy="3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34" y="6410526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484805" y="6303843"/>
            <a:ext cx="624286" cy="47239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20623" y="6333840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  <a:endParaRPr lang="en-US">
              <a:solidFill>
                <a:srgbClr val="257AFF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0089" y="193358"/>
            <a:ext cx="929876" cy="334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740517" y="280583"/>
            <a:ext cx="710575" cy="3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08150" y="27408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 km</a:t>
            </a:r>
            <a:endParaRPr lang="en-US" sz="120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88409" y="1407112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latin typeface="Times New Roman" charset="0"/>
                <a:ea typeface="Times New Roman" charset="0"/>
                <a:cs typeface="Times New Roman" charset="0"/>
              </a:rPr>
              <a:t>Surface Currents (cm/s)</a:t>
            </a:r>
            <a:endParaRPr lang="en-US" sz="105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 descr="Joub_RPM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19508" r="2252" b="27179"/>
          <a:stretch/>
        </p:blipFill>
        <p:spPr>
          <a:xfrm>
            <a:off x="-12700" y="1013719"/>
            <a:ext cx="5559174" cy="20035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916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648</Words>
  <Application>Microsoft Macintosh PowerPoint</Application>
  <PresentationFormat>On-screen Show (4:3)</PresentationFormat>
  <Paragraphs>178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Cooper Black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Microsoft Office User</cp:lastModifiedBy>
  <cp:revision>300</cp:revision>
  <dcterms:created xsi:type="dcterms:W3CDTF">2016-02-20T19:21:48Z</dcterms:created>
  <dcterms:modified xsi:type="dcterms:W3CDTF">2018-02-12T14:36:43Z</dcterms:modified>
</cp:coreProperties>
</file>