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410" r:id="rId2"/>
    <p:sldId id="435" r:id="rId3"/>
    <p:sldId id="436" r:id="rId4"/>
    <p:sldId id="437" r:id="rId5"/>
    <p:sldId id="372" r:id="rId6"/>
    <p:sldId id="388" r:id="rId7"/>
    <p:sldId id="430" r:id="rId8"/>
    <p:sldId id="387" r:id="rId9"/>
    <p:sldId id="431" r:id="rId10"/>
    <p:sldId id="427" r:id="rId11"/>
    <p:sldId id="398" r:id="rId12"/>
    <p:sldId id="441" r:id="rId13"/>
    <p:sldId id="443" r:id="rId14"/>
    <p:sldId id="399" r:id="rId15"/>
    <p:sldId id="422" r:id="rId16"/>
    <p:sldId id="438" r:id="rId17"/>
    <p:sldId id="339" r:id="rId18"/>
    <p:sldId id="445" r:id="rId19"/>
    <p:sldId id="44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57AFF"/>
    <a:srgbClr val="45B8FF"/>
    <a:srgbClr val="51FF51"/>
    <a:srgbClr val="960689"/>
    <a:srgbClr val="EB0BD6"/>
    <a:srgbClr val="4F0448"/>
    <a:srgbClr val="4704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521"/>
    <p:restoredTop sz="92535"/>
  </p:normalViewPr>
  <p:slideViewPr>
    <p:cSldViewPr snapToGrid="0" snapToObjects="1">
      <p:cViewPr>
        <p:scale>
          <a:sx n="67" d="100"/>
          <a:sy n="67" d="100"/>
        </p:scale>
        <p:origin x="3272" y="1432"/>
      </p:cViewPr>
      <p:guideLst>
        <p:guide orient="horz" pos="2160"/>
        <p:guide pos="2880"/>
      </p:guideLst>
    </p:cSldViewPr>
  </p:slideViewPr>
  <p:notesTextViewPr>
    <p:cViewPr>
      <p:scale>
        <a:sx n="65" d="100"/>
        <a:sy n="65"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54B18B-8F0B-2245-9D9B-F7E844D86894}" type="datetimeFigureOut">
              <a:rPr lang="en-US" smtClean="0"/>
              <a:t>2/12/18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76E799-E2F4-7E41-A667-99496A993FBA}" type="slidenum">
              <a:rPr lang="en-US" smtClean="0"/>
              <a:t>‹#›</a:t>
            </a:fld>
            <a:endParaRPr lang="en-US"/>
          </a:p>
        </p:txBody>
      </p:sp>
    </p:spTree>
    <p:extLst>
      <p:ext uri="{BB962C8B-B14F-4D97-AF65-F5344CB8AC3E}">
        <p14:creationId xmlns:p14="http://schemas.microsoft.com/office/powerpoint/2010/main" val="23987174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Recommendations for scientists of developed and vetted models of outreach to engage students, teachers, and/or general public in STEM.</a:t>
            </a:r>
          </a:p>
          <a:p>
            <a:endParaRPr lang="en-US" dirty="0"/>
          </a:p>
        </p:txBody>
      </p:sp>
      <p:sp>
        <p:nvSpPr>
          <p:cNvPr id="4" name="Slide Number Placeholder 3"/>
          <p:cNvSpPr>
            <a:spLocks noGrp="1"/>
          </p:cNvSpPr>
          <p:nvPr>
            <p:ph type="sldNum" sz="quarter" idx="10"/>
          </p:nvPr>
        </p:nvSpPr>
        <p:spPr/>
        <p:txBody>
          <a:bodyPr/>
          <a:lstStyle/>
          <a:p>
            <a:fld id="{ABA1C69A-0E79-6941-A71C-D8AB3167763A}" type="slidenum">
              <a:rPr lang="en-US" smtClean="0"/>
              <a:t>6</a:t>
            </a:fld>
            <a:endParaRPr lang="en-US"/>
          </a:p>
        </p:txBody>
      </p:sp>
    </p:spTree>
    <p:extLst>
      <p:ext uri="{BB962C8B-B14F-4D97-AF65-F5344CB8AC3E}">
        <p14:creationId xmlns:p14="http://schemas.microsoft.com/office/powerpoint/2010/main" val="96963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who are we all on the </a:t>
            </a:r>
            <a:r>
              <a:rPr lang="en-US" baseline="0" dirty="0" smtClean="0"/>
              <a:t>Education Team?</a:t>
            </a:r>
          </a:p>
          <a:p>
            <a:r>
              <a:rPr lang="en-US" baseline="0" dirty="0" smtClean="0"/>
              <a:t>Rutgers – Janice, Sage, Carrie, and myself</a:t>
            </a:r>
          </a:p>
          <a:p>
            <a:r>
              <a:rPr lang="en-US" baseline="0" dirty="0" smtClean="0"/>
              <a:t>LSC – Kate, Katie, Harold</a:t>
            </a:r>
          </a:p>
          <a:p>
            <a:r>
              <a:rPr lang="en-US" baseline="0" dirty="0" smtClean="0"/>
              <a:t>Chris – photographer</a:t>
            </a:r>
          </a:p>
          <a:p>
            <a:r>
              <a:rPr lang="en-US" baseline="0" dirty="0" smtClean="0"/>
              <a:t>Cornell – Hugh (writer), and Charles </a:t>
            </a:r>
            <a:endParaRPr lang="en-US" dirty="0"/>
          </a:p>
        </p:txBody>
      </p:sp>
      <p:sp>
        <p:nvSpPr>
          <p:cNvPr id="4" name="Slide Number Placeholder 3"/>
          <p:cNvSpPr>
            <a:spLocks noGrp="1"/>
          </p:cNvSpPr>
          <p:nvPr>
            <p:ph type="sldNum" sz="quarter" idx="10"/>
          </p:nvPr>
        </p:nvSpPr>
        <p:spPr/>
        <p:txBody>
          <a:bodyPr/>
          <a:lstStyle/>
          <a:p>
            <a:fld id="{0C02D166-8356-C04D-BDD4-ED69CE976953}" type="slidenum">
              <a:rPr lang="en-US" smtClean="0"/>
              <a:pPr/>
              <a:t>9</a:t>
            </a:fld>
            <a:endParaRPr lang="en-US"/>
          </a:p>
        </p:txBody>
      </p:sp>
    </p:spTree>
    <p:extLst>
      <p:ext uri="{BB962C8B-B14F-4D97-AF65-F5344CB8AC3E}">
        <p14:creationId xmlns:p14="http://schemas.microsoft.com/office/powerpoint/2010/main" val="1511487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a:t>
            </a:r>
            <a:r>
              <a:rPr lang="en-US" baseline="0" dirty="0" smtClean="0"/>
              <a:t> the year-long classroom piece, which was called </a:t>
            </a:r>
            <a:r>
              <a:rPr lang="en-US" dirty="0" smtClean="0"/>
              <a:t>Project CONVERGE. There were 22 middle and high school science teachers whom</a:t>
            </a:r>
            <a:r>
              <a:rPr lang="en-US" baseline="0" dirty="0" smtClean="0"/>
              <a:t> were accepted to participate in the project and completed the week long training in August</a:t>
            </a:r>
            <a:r>
              <a:rPr lang="en-US" dirty="0" smtClean="0"/>
              <a:t>. These</a:t>
            </a:r>
            <a:r>
              <a:rPr lang="en-US" baseline="0" dirty="0" smtClean="0"/>
              <a:t> were the components of the project, but let me go through them in more detail…</a:t>
            </a:r>
            <a:endParaRPr lang="en-US" dirty="0"/>
          </a:p>
        </p:txBody>
      </p:sp>
      <p:sp>
        <p:nvSpPr>
          <p:cNvPr id="4" name="Slide Number Placeholder 3"/>
          <p:cNvSpPr>
            <a:spLocks noGrp="1"/>
          </p:cNvSpPr>
          <p:nvPr>
            <p:ph type="sldNum" sz="quarter" idx="10"/>
          </p:nvPr>
        </p:nvSpPr>
        <p:spPr/>
        <p:txBody>
          <a:bodyPr/>
          <a:lstStyle/>
          <a:p>
            <a:fld id="{0C02D166-8356-C04D-BDD4-ED69CE976953}" type="slidenum">
              <a:rPr lang="en-US" smtClean="0"/>
              <a:pPr/>
              <a:t>10</a:t>
            </a:fld>
            <a:endParaRPr lang="en-US"/>
          </a:p>
        </p:txBody>
      </p:sp>
    </p:spTree>
    <p:extLst>
      <p:ext uri="{BB962C8B-B14F-4D97-AF65-F5344CB8AC3E}">
        <p14:creationId xmlns:p14="http://schemas.microsoft.com/office/powerpoint/2010/main" val="153647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the students learned about what the science team did through the lessons, blog, and calls it was time for them to be scientists and develop their own investigations. As I mentioned earlier, we focused on helping the students to truly develop a testable question and to match their investigation design to be able to answer that question. To help the students in this design process and to have them more realistically mimic what the science team did, the students had to submit a 1-pg mini-proposal to the Kristin and Kate about their investigation to receive feedback and suggestions.</a:t>
            </a:r>
          </a:p>
          <a:p>
            <a:r>
              <a:rPr lang="en-US" dirty="0" smtClean="0"/>
              <a:t>Of the submitted proposals: 29% did experiments, 26% used online data that was not from CONVERGE, and 46% used CONVERGE data for their investigations. Of the proposals that used CONVERGE data: 31% used krill data, 27% used CODAR data, 27% used penguin data, and 16% used glider data. </a:t>
            </a:r>
            <a:endParaRPr lang="en-US" dirty="0"/>
          </a:p>
        </p:txBody>
      </p:sp>
      <p:sp>
        <p:nvSpPr>
          <p:cNvPr id="4" name="Slide Number Placeholder 3"/>
          <p:cNvSpPr>
            <a:spLocks noGrp="1"/>
          </p:cNvSpPr>
          <p:nvPr>
            <p:ph type="sldNum" sz="quarter" idx="10"/>
          </p:nvPr>
        </p:nvSpPr>
        <p:spPr/>
        <p:txBody>
          <a:bodyPr/>
          <a:lstStyle/>
          <a:p>
            <a:fld id="{0C02D166-8356-C04D-BDD4-ED69CE976953}" type="slidenum">
              <a:rPr lang="en-US" smtClean="0"/>
              <a:pPr/>
              <a:t>11</a:t>
            </a:fld>
            <a:endParaRPr lang="en-US"/>
          </a:p>
        </p:txBody>
      </p:sp>
    </p:spTree>
    <p:extLst>
      <p:ext uri="{BB962C8B-B14F-4D97-AF65-F5344CB8AC3E}">
        <p14:creationId xmlns:p14="http://schemas.microsoft.com/office/powerpoint/2010/main" val="110021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culminating event of</a:t>
            </a:r>
            <a:r>
              <a:rPr lang="en-US" baseline="0" dirty="0" smtClean="0"/>
              <a:t> Project CONVERGE was the Student Research Symposium in the spring at LSC. 10-15 kids per school, 18 of the 22 schools participated in the SRS, traveled to LSC to learn from the science team (Matt and Josh) about where things are at with the project, some preliminary findings, and what are the next steps for the data analysis and wrapping up the science mission. Additionally, the top three posters from each school was presented by the students at the Poster Session. All scientists participating in the day, as well as the Education Team, other RU scientists and LSC education staff provided feedback to the students. This face-to-face connection is extremely important for students identification as a scientist!</a:t>
            </a:r>
            <a:endParaRPr lang="en-US" dirty="0"/>
          </a:p>
        </p:txBody>
      </p:sp>
      <p:sp>
        <p:nvSpPr>
          <p:cNvPr id="4" name="Slide Number Placeholder 3"/>
          <p:cNvSpPr>
            <a:spLocks noGrp="1"/>
          </p:cNvSpPr>
          <p:nvPr>
            <p:ph type="sldNum" sz="quarter" idx="10"/>
          </p:nvPr>
        </p:nvSpPr>
        <p:spPr/>
        <p:txBody>
          <a:bodyPr/>
          <a:lstStyle/>
          <a:p>
            <a:fld id="{0C02D166-8356-C04D-BDD4-ED69CE976953}" type="slidenum">
              <a:rPr lang="en-US" smtClean="0"/>
              <a:pPr/>
              <a:t>14</a:t>
            </a:fld>
            <a:endParaRPr lang="en-US"/>
          </a:p>
        </p:txBody>
      </p:sp>
    </p:spTree>
    <p:extLst>
      <p:ext uri="{BB962C8B-B14F-4D97-AF65-F5344CB8AC3E}">
        <p14:creationId xmlns:p14="http://schemas.microsoft.com/office/powerpoint/2010/main" val="131048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76E799-E2F4-7E41-A667-99496A993FBA}" type="slidenum">
              <a:rPr lang="en-US" smtClean="0"/>
              <a:t>17</a:t>
            </a:fld>
            <a:endParaRPr lang="en-US"/>
          </a:p>
        </p:txBody>
      </p:sp>
    </p:spTree>
    <p:extLst>
      <p:ext uri="{BB962C8B-B14F-4D97-AF65-F5344CB8AC3E}">
        <p14:creationId xmlns:p14="http://schemas.microsoft.com/office/powerpoint/2010/main" val="8750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8375B4-EF12-D744-9D0C-1B5B55B3361F}"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27624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375B4-EF12-D744-9D0C-1B5B55B3361F}"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166838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375B4-EF12-D744-9D0C-1B5B55B3361F}"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256365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8375B4-EF12-D744-9D0C-1B5B55B3361F}"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383582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375B4-EF12-D744-9D0C-1B5B55B3361F}" type="datetimeFigureOut">
              <a:rPr lang="en-US" smtClean="0"/>
              <a:t>2/12/18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1942778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8375B4-EF12-D744-9D0C-1B5B55B3361F}" type="datetimeFigureOut">
              <a:rPr lang="en-US" smtClean="0"/>
              <a:t>2/12/18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4160067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8375B4-EF12-D744-9D0C-1B5B55B3361F}" type="datetimeFigureOut">
              <a:rPr lang="en-US" smtClean="0"/>
              <a:t>2/12/18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406187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8375B4-EF12-D744-9D0C-1B5B55B3361F}" type="datetimeFigureOut">
              <a:rPr lang="en-US" smtClean="0"/>
              <a:t>2/12/18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221877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375B4-EF12-D744-9D0C-1B5B55B3361F}" type="datetimeFigureOut">
              <a:rPr lang="en-US" smtClean="0"/>
              <a:t>2/12/18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166246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375B4-EF12-D744-9D0C-1B5B55B3361F}" type="datetimeFigureOut">
              <a:rPr lang="en-US" smtClean="0"/>
              <a:t>2/12/18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723480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375B4-EF12-D744-9D0C-1B5B55B3361F}" type="datetimeFigureOut">
              <a:rPr lang="en-US" smtClean="0"/>
              <a:t>2/12/18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AB922-00DE-DB4A-BA2C-0F99DD676AB4}" type="slidenum">
              <a:rPr lang="en-US" smtClean="0"/>
              <a:t>‹#›</a:t>
            </a:fld>
            <a:endParaRPr lang="en-US"/>
          </a:p>
        </p:txBody>
      </p:sp>
    </p:spTree>
    <p:extLst>
      <p:ext uri="{BB962C8B-B14F-4D97-AF65-F5344CB8AC3E}">
        <p14:creationId xmlns:p14="http://schemas.microsoft.com/office/powerpoint/2010/main" val="34166030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375B4-EF12-D744-9D0C-1B5B55B3361F}" type="datetimeFigureOut">
              <a:rPr lang="en-US" smtClean="0"/>
              <a:t>2/12/18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AB922-00DE-DB4A-BA2C-0F99DD676AB4}" type="slidenum">
              <a:rPr lang="en-US" smtClean="0"/>
              <a:t>‹#›</a:t>
            </a:fld>
            <a:endParaRPr lang="en-US"/>
          </a:p>
        </p:txBody>
      </p:sp>
    </p:spTree>
    <p:extLst>
      <p:ext uri="{BB962C8B-B14F-4D97-AF65-F5344CB8AC3E}">
        <p14:creationId xmlns:p14="http://schemas.microsoft.com/office/powerpoint/2010/main" val="1315864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9.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9.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9.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9.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coseenow.net/project-parka/" TargetMode="Externa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9.jpeg"/><Relationship Id="rId8"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9.jpeg"/><Relationship Id="rId9"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tif"/><Relationship Id="rId4" Type="http://schemas.openxmlformats.org/officeDocument/2006/relationships/image" Target="../media/image8.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9.jpeg"/><Relationship Id="rId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9.jpe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tif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9.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png"/><Relationship Id="rId4" Type="http://schemas.openxmlformats.org/officeDocument/2006/relationships/image" Target="../media/image29.jp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9.jpeg"/><Relationship Id="rId10"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9.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9.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blip>
          <a:srcRect l="30845" t="1" b="29539"/>
          <a:stretch/>
        </p:blipFill>
        <p:spPr>
          <a:xfrm>
            <a:off x="0" y="0"/>
            <a:ext cx="9144000" cy="6858000"/>
          </a:xfrm>
          <a:prstGeom prst="rect">
            <a:avLst/>
          </a:prstGeom>
        </p:spPr>
      </p:pic>
      <p:sp>
        <p:nvSpPr>
          <p:cNvPr id="4" name="Rectangle 3"/>
          <p:cNvSpPr/>
          <p:nvPr/>
        </p:nvSpPr>
        <p:spPr>
          <a:xfrm>
            <a:off x="316791" y="138269"/>
            <a:ext cx="8468905" cy="830997"/>
          </a:xfrm>
          <a:prstGeom prst="rect">
            <a:avLst/>
          </a:prstGeom>
        </p:spPr>
        <p:txBody>
          <a:bodyPr wrap="square">
            <a:spAutoFit/>
          </a:bodyPr>
          <a:lstStyle/>
          <a:p>
            <a:pPr algn="ctr"/>
            <a:r>
              <a:rPr lang="en-US" sz="2400" b="1" dirty="0">
                <a:solidFill>
                  <a:srgbClr val="0432FF"/>
                </a:solidFill>
                <a:latin typeface="Times New Roman" charset="0"/>
                <a:ea typeface="Times New Roman" charset="0"/>
                <a:cs typeface="Times New Roman" charset="0"/>
              </a:rPr>
              <a:t>A scientist’s perspective on how broader impacts </a:t>
            </a:r>
            <a:endParaRPr lang="en-US" sz="2400" b="1" dirty="0" smtClean="0">
              <a:solidFill>
                <a:srgbClr val="0432FF"/>
              </a:solidFill>
              <a:latin typeface="Times New Roman" charset="0"/>
              <a:ea typeface="Times New Roman" charset="0"/>
              <a:cs typeface="Times New Roman" charset="0"/>
            </a:endParaRPr>
          </a:p>
          <a:p>
            <a:pPr algn="ctr"/>
            <a:r>
              <a:rPr lang="en-US" sz="2400" b="1" dirty="0" smtClean="0">
                <a:solidFill>
                  <a:srgbClr val="0432FF"/>
                </a:solidFill>
                <a:latin typeface="Times New Roman" charset="0"/>
                <a:ea typeface="Times New Roman" charset="0"/>
                <a:cs typeface="Times New Roman" charset="0"/>
              </a:rPr>
              <a:t>impact </a:t>
            </a:r>
            <a:r>
              <a:rPr lang="en-US" sz="2400" b="1" dirty="0">
                <a:solidFill>
                  <a:srgbClr val="0432FF"/>
                </a:solidFill>
                <a:latin typeface="Times New Roman" charset="0"/>
                <a:ea typeface="Times New Roman" charset="0"/>
                <a:cs typeface="Times New Roman" charset="0"/>
              </a:rPr>
              <a:t>our </a:t>
            </a:r>
            <a:r>
              <a:rPr lang="en-US" sz="2400" b="1" dirty="0" smtClean="0">
                <a:solidFill>
                  <a:srgbClr val="0432FF"/>
                </a:solidFill>
                <a:latin typeface="Times New Roman" charset="0"/>
                <a:ea typeface="Times New Roman" charset="0"/>
                <a:cs typeface="Times New Roman" charset="0"/>
              </a:rPr>
              <a:t>science</a:t>
            </a:r>
            <a:endParaRPr lang="en-US" sz="2400" b="1" dirty="0">
              <a:solidFill>
                <a:srgbClr val="0432FF"/>
              </a:solidFill>
              <a:latin typeface="Times New Roman" charset="0"/>
              <a:ea typeface="Times New Roman" charset="0"/>
              <a:cs typeface="Times New Roman" charset="0"/>
            </a:endParaRPr>
          </a:p>
        </p:txBody>
      </p:sp>
      <p:sp>
        <p:nvSpPr>
          <p:cNvPr id="5" name="TextBox 4"/>
          <p:cNvSpPr txBox="1"/>
          <p:nvPr/>
        </p:nvSpPr>
        <p:spPr>
          <a:xfrm>
            <a:off x="316791" y="1171598"/>
            <a:ext cx="8636709" cy="3485570"/>
          </a:xfrm>
          <a:prstGeom prst="rect">
            <a:avLst/>
          </a:prstGeom>
          <a:noFill/>
        </p:spPr>
        <p:txBody>
          <a:bodyPr wrap="square" numCol="1" rtlCol="0">
            <a:spAutoFit/>
          </a:bodyPr>
          <a:lstStyle/>
          <a:p>
            <a:pPr algn="ctr"/>
            <a:endParaRPr lang="en-US" sz="200" b="1" dirty="0">
              <a:solidFill>
                <a:srgbClr val="FF0000"/>
              </a:solidFill>
              <a:latin typeface="Times New Roman"/>
              <a:cs typeface="Times New Roman"/>
            </a:endParaRPr>
          </a:p>
          <a:p>
            <a:pPr algn="ctr"/>
            <a:endParaRPr lang="en-US" sz="1400" b="1" dirty="0" smtClean="0">
              <a:latin typeface="Times New Roman"/>
              <a:cs typeface="Times New Roman"/>
            </a:endParaRPr>
          </a:p>
          <a:p>
            <a:pPr algn="ctr"/>
            <a:endParaRPr lang="en-US" sz="1400" b="1" dirty="0" smtClean="0">
              <a:latin typeface="Times New Roman"/>
              <a:cs typeface="Times New Roman"/>
            </a:endParaRPr>
          </a:p>
          <a:p>
            <a:pPr algn="ctr"/>
            <a:r>
              <a:rPr lang="en-US" b="1" dirty="0" smtClean="0">
                <a:latin typeface="Times New Roman"/>
                <a:cs typeface="Times New Roman"/>
              </a:rPr>
              <a:t>Josh Kohut, Kristin Hunter-Thomson, and Janice McDonnell</a:t>
            </a:r>
          </a:p>
          <a:p>
            <a:pPr algn="ctr"/>
            <a:r>
              <a:rPr lang="en-US" dirty="0" smtClean="0">
                <a:latin typeface="Times New Roman"/>
                <a:cs typeface="Times New Roman"/>
              </a:rPr>
              <a:t>Rutgers University</a:t>
            </a:r>
            <a:endParaRPr lang="en-US" dirty="0">
              <a:latin typeface="Times New Roman"/>
              <a:cs typeface="Times New Roman"/>
            </a:endParaRPr>
          </a:p>
          <a:p>
            <a:pPr algn="ctr"/>
            <a:endParaRPr lang="en-US" sz="1050" b="1" dirty="0" smtClean="0">
              <a:latin typeface="Times New Roman"/>
              <a:cs typeface="Times New Roman"/>
            </a:endParaRPr>
          </a:p>
          <a:p>
            <a:pPr algn="ctr"/>
            <a:r>
              <a:rPr lang="en-US" b="1" dirty="0" smtClean="0">
                <a:latin typeface="Times New Roman"/>
                <a:cs typeface="Times New Roman"/>
              </a:rPr>
              <a:t>Harold Clark</a:t>
            </a:r>
          </a:p>
          <a:p>
            <a:pPr algn="ctr"/>
            <a:r>
              <a:rPr lang="en-US" dirty="0" smtClean="0">
                <a:latin typeface="Times New Roman"/>
                <a:cs typeface="Times New Roman"/>
              </a:rPr>
              <a:t>Liberty Science Center</a:t>
            </a:r>
          </a:p>
          <a:p>
            <a:pPr algn="ctr"/>
            <a:endParaRPr lang="en-US" dirty="0">
              <a:latin typeface="Times New Roman"/>
              <a:cs typeface="Times New Roman"/>
            </a:endParaRPr>
          </a:p>
          <a:p>
            <a:pPr algn="ctr"/>
            <a:endParaRPr lang="en-US" dirty="0" smtClean="0">
              <a:latin typeface="Times New Roman"/>
              <a:cs typeface="Times New Roman"/>
            </a:endParaRPr>
          </a:p>
          <a:p>
            <a:pPr algn="ctr"/>
            <a:endParaRPr lang="en-US" dirty="0" smtClean="0">
              <a:latin typeface="Times New Roman"/>
              <a:cs typeface="Times New Roman"/>
            </a:endParaRPr>
          </a:p>
          <a:p>
            <a:pPr algn="ctr"/>
            <a:r>
              <a:rPr lang="en-US" b="1" dirty="0" smtClean="0">
                <a:solidFill>
                  <a:schemeClr val="bg1"/>
                </a:solidFill>
                <a:latin typeface="Times New Roman"/>
                <a:cs typeface="Times New Roman"/>
              </a:rPr>
              <a:t>AND MANY MANY MANY MANY MORE!!!!!</a:t>
            </a:r>
            <a:endParaRPr lang="en-US" b="1" dirty="0">
              <a:solidFill>
                <a:schemeClr val="bg1"/>
              </a:solidFill>
              <a:latin typeface="Times New Roman"/>
              <a:cs typeface="Times New Roman"/>
            </a:endParaRPr>
          </a:p>
          <a:p>
            <a:pPr algn="ctr"/>
            <a:endParaRPr lang="en-US" sz="1400" dirty="0">
              <a:latin typeface="Times New Roman"/>
              <a:cs typeface="Times New Roman"/>
            </a:endParaRPr>
          </a:p>
          <a:p>
            <a:pPr algn="ctr"/>
            <a:endParaRPr lang="en-US" sz="1400" dirty="0">
              <a:latin typeface="Times New Roman"/>
              <a:cs typeface="Times New Roman"/>
            </a:endParaRPr>
          </a:p>
        </p:txBody>
      </p:sp>
      <p:pic>
        <p:nvPicPr>
          <p:cNvPr id="8" name="Picture 7" descr="LOGO.png"/>
          <p:cNvPicPr>
            <a:picLocks noChangeAspect="1"/>
          </p:cNvPicPr>
          <p:nvPr/>
        </p:nvPicPr>
        <p:blipFill rotWithShape="1">
          <a:blip r:embed="rId3">
            <a:extLst>
              <a:ext uri="{28A0092B-C50C-407E-A947-70E740481C1C}">
                <a14:useLocalDpi xmlns:a14="http://schemas.microsoft.com/office/drawing/2010/main" val="0"/>
              </a:ext>
            </a:extLst>
          </a:blip>
          <a:srcRect l="12917" t="15614" r="7223" b="16111"/>
          <a:stretch/>
        </p:blipFill>
        <p:spPr>
          <a:xfrm>
            <a:off x="1487117" y="5746475"/>
            <a:ext cx="1384300" cy="887591"/>
          </a:xfrm>
          <a:prstGeom prst="ellipse">
            <a:avLst/>
          </a:prstGeom>
          <a:ln>
            <a:solidFill>
              <a:schemeClr val="tx1"/>
            </a:solidFill>
          </a:ln>
        </p:spPr>
      </p:pic>
      <p:grpSp>
        <p:nvGrpSpPr>
          <p:cNvPr id="9" name="Group 8"/>
          <p:cNvGrpSpPr>
            <a:grpSpLocks noChangeAspect="1"/>
          </p:cNvGrpSpPr>
          <p:nvPr/>
        </p:nvGrpSpPr>
        <p:grpSpPr>
          <a:xfrm>
            <a:off x="7821983" y="5719667"/>
            <a:ext cx="1131517" cy="1138333"/>
            <a:chOff x="9334500" y="3194050"/>
            <a:chExt cx="2108200" cy="2120900"/>
          </a:xfrm>
        </p:grpSpPr>
        <p:sp>
          <p:nvSpPr>
            <p:cNvPr id="3" name="Oval 2"/>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10" name="Picture 9"/>
          <p:cNvPicPr>
            <a:picLocks noChangeAspect="1"/>
          </p:cNvPicPr>
          <p:nvPr/>
        </p:nvPicPr>
        <p:blipFill>
          <a:blip r:embed="rId5"/>
          <a:stretch>
            <a:fillRect/>
          </a:stretch>
        </p:blipFill>
        <p:spPr>
          <a:xfrm>
            <a:off x="197686" y="5752769"/>
            <a:ext cx="881297" cy="881297"/>
          </a:xfrm>
          <a:prstGeom prst="ellipse">
            <a:avLst/>
          </a:prstGeom>
          <a:ln>
            <a:solidFill>
              <a:schemeClr val="tx1"/>
            </a:solidFill>
          </a:ln>
        </p:spPr>
      </p:pic>
      <p:pic>
        <p:nvPicPr>
          <p:cNvPr id="11" name="Picture 2" descr="olar ICE"/>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3336701" y="5828766"/>
            <a:ext cx="1369385" cy="777219"/>
          </a:xfrm>
          <a:prstGeom prst="roundRect">
            <a:avLst>
              <a:gd name="adj" fmla="val 33580"/>
            </a:avLst>
          </a:prstGeom>
          <a:solidFill>
            <a:schemeClr val="bg1">
              <a:lumMod val="50000"/>
            </a:schemeClr>
          </a:solidFill>
          <a:ln>
            <a:solidFill>
              <a:schemeClr val="bg1"/>
            </a:solidFill>
          </a:ln>
        </p:spPr>
      </p:pic>
    </p:spTree>
    <p:extLst>
      <p:ext uri="{BB962C8B-B14F-4D97-AF65-F5344CB8AC3E}">
        <p14:creationId xmlns:p14="http://schemas.microsoft.com/office/powerpoint/2010/main" val="117785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0"/>
            <a:ext cx="8229600" cy="1143000"/>
          </a:xfrm>
        </p:spPr>
        <p:txBody>
          <a:bodyPr>
            <a:normAutofit fontScale="90000"/>
          </a:bodyPr>
          <a:lstStyle/>
          <a:p>
            <a:r>
              <a:rPr lang="en-US" b="1" dirty="0" smtClean="0">
                <a:solidFill>
                  <a:srgbClr val="0432FF"/>
                </a:solidFill>
                <a:latin typeface="Times New Roman" charset="0"/>
                <a:ea typeface="Times New Roman" charset="0"/>
                <a:cs typeface="Times New Roman" charset="0"/>
              </a:rPr>
              <a:t>Year-long Program</a:t>
            </a:r>
            <a:br>
              <a:rPr lang="en-US" b="1" dirty="0" smtClean="0">
                <a:solidFill>
                  <a:srgbClr val="0432FF"/>
                </a:solidFill>
                <a:latin typeface="Times New Roman" charset="0"/>
                <a:ea typeface="Times New Roman" charset="0"/>
                <a:cs typeface="Times New Roman" charset="0"/>
              </a:rPr>
            </a:br>
            <a:r>
              <a:rPr lang="en-US" sz="3100" b="1" i="1" dirty="0" smtClean="0">
                <a:solidFill>
                  <a:srgbClr val="0432FF"/>
                </a:solidFill>
                <a:latin typeface="Times New Roman" charset="0"/>
                <a:ea typeface="Times New Roman" charset="0"/>
                <a:cs typeface="Times New Roman" charset="0"/>
              </a:rPr>
              <a:t>Integrated with our Science </a:t>
            </a:r>
            <a:endParaRPr lang="en-US" b="1" i="1" dirty="0">
              <a:solidFill>
                <a:srgbClr val="0432FF"/>
              </a:solidFill>
              <a:latin typeface="Times New Roman" charset="0"/>
              <a:ea typeface="Times New Roman" charset="0"/>
              <a:cs typeface="Times New Roman" charset="0"/>
            </a:endParaRPr>
          </a:p>
        </p:txBody>
      </p:sp>
      <p:sp>
        <p:nvSpPr>
          <p:cNvPr id="3" name="Content Placeholder 2"/>
          <p:cNvSpPr>
            <a:spLocks noGrp="1" noChangeAspect="1"/>
          </p:cNvSpPr>
          <p:nvPr>
            <p:ph idx="1"/>
          </p:nvPr>
        </p:nvSpPr>
        <p:spPr>
          <a:xfrm>
            <a:off x="148436" y="1837902"/>
            <a:ext cx="5181149" cy="3706249"/>
          </a:xfrm>
        </p:spPr>
        <p:txBody>
          <a:bodyPr>
            <a:noAutofit/>
          </a:bodyPr>
          <a:lstStyle/>
          <a:p>
            <a:pPr lvl="1">
              <a:buClr>
                <a:schemeClr val="tx1"/>
              </a:buClr>
              <a:buFont typeface="Arial" charset="0"/>
              <a:buChar char="•"/>
            </a:pPr>
            <a:r>
              <a:rPr lang="en-US" sz="2000" dirty="0" smtClean="0">
                <a:solidFill>
                  <a:schemeClr val="bg1">
                    <a:lumMod val="65000"/>
                  </a:schemeClr>
                </a:solidFill>
                <a:latin typeface="Times New Roman" charset="0"/>
                <a:ea typeface="Times New Roman" charset="0"/>
                <a:cs typeface="Times New Roman" charset="0"/>
              </a:rPr>
              <a:t>Teacher Workshop (August)</a:t>
            </a:r>
          </a:p>
          <a:p>
            <a:pPr lvl="1">
              <a:buClr>
                <a:schemeClr val="tx1"/>
              </a:buClr>
              <a:buFont typeface="Arial" charset="0"/>
              <a:buChar char="•"/>
            </a:pPr>
            <a:endParaRPr lang="en-US" sz="2000" dirty="0" smtClean="0">
              <a:solidFill>
                <a:schemeClr val="bg1">
                  <a:lumMod val="65000"/>
                </a:schemeClr>
              </a:solidFill>
              <a:latin typeface="Times New Roman" charset="0"/>
              <a:ea typeface="Times New Roman" charset="0"/>
              <a:cs typeface="Times New Roman" charset="0"/>
            </a:endParaRPr>
          </a:p>
          <a:p>
            <a:pPr lvl="1">
              <a:buClr>
                <a:schemeClr val="tx1"/>
              </a:buClr>
              <a:buFont typeface="Arial" charset="0"/>
              <a:buChar char="•"/>
            </a:pPr>
            <a:r>
              <a:rPr lang="en-US" sz="2000" dirty="0" smtClean="0">
                <a:solidFill>
                  <a:schemeClr val="bg1">
                    <a:lumMod val="65000"/>
                  </a:schemeClr>
                </a:solidFill>
                <a:latin typeface="Times New Roman" charset="0"/>
                <a:ea typeface="Times New Roman" charset="0"/>
                <a:cs typeface="Times New Roman" charset="0"/>
              </a:rPr>
              <a:t>Science blog, VTCs, and CONVERGE data access (January)</a:t>
            </a:r>
          </a:p>
          <a:p>
            <a:pPr lvl="1">
              <a:buClr>
                <a:schemeClr val="tx1"/>
              </a:buClr>
              <a:buFont typeface="Arial" charset="0"/>
              <a:buChar char="•"/>
            </a:pPr>
            <a:endParaRPr lang="en-US" sz="2000" dirty="0" smtClean="0">
              <a:solidFill>
                <a:schemeClr val="bg1">
                  <a:lumMod val="75000"/>
                </a:schemeClr>
              </a:solidFill>
              <a:latin typeface="Times New Roman" charset="0"/>
              <a:ea typeface="Times New Roman" charset="0"/>
              <a:cs typeface="Times New Roman" charset="0"/>
            </a:endParaRPr>
          </a:p>
          <a:p>
            <a:pPr lvl="1">
              <a:buClr>
                <a:schemeClr val="tx1"/>
              </a:buClr>
              <a:buFont typeface="Arial" charset="0"/>
              <a:buChar char="•"/>
            </a:pPr>
            <a:r>
              <a:rPr lang="en-US" sz="2000" dirty="0" smtClean="0">
                <a:latin typeface="Times New Roman" charset="0"/>
                <a:ea typeface="Times New Roman" charset="0"/>
                <a:cs typeface="Times New Roman" charset="0"/>
              </a:rPr>
              <a:t>Mini-proposals and investigations (February/March)</a:t>
            </a:r>
          </a:p>
          <a:p>
            <a:pPr lvl="1">
              <a:buClr>
                <a:schemeClr val="tx1"/>
              </a:buClr>
              <a:buFont typeface="Arial" charset="0"/>
              <a:buChar char="•"/>
            </a:pPr>
            <a:endParaRPr lang="en-US" sz="2000" dirty="0" smtClean="0">
              <a:latin typeface="Times New Roman" charset="0"/>
              <a:ea typeface="Times New Roman" charset="0"/>
              <a:cs typeface="Times New Roman" charset="0"/>
            </a:endParaRPr>
          </a:p>
          <a:p>
            <a:pPr lvl="1">
              <a:buClr>
                <a:schemeClr val="tx1"/>
              </a:buClr>
              <a:buFont typeface="Arial" charset="0"/>
              <a:buChar char="•"/>
            </a:pPr>
            <a:r>
              <a:rPr lang="en-US" sz="2000" dirty="0" smtClean="0">
                <a:latin typeface="Times New Roman" charset="0"/>
                <a:ea typeface="Times New Roman" charset="0"/>
                <a:cs typeface="Times New Roman" charset="0"/>
              </a:rPr>
              <a:t>Student Research Symposium (April)</a:t>
            </a:r>
          </a:p>
        </p:txBody>
      </p:sp>
      <p:pic>
        <p:nvPicPr>
          <p:cNvPr id="5" name="Picture 4"/>
          <p:cNvPicPr>
            <a:picLocks noChangeAspect="1"/>
          </p:cNvPicPr>
          <p:nvPr/>
        </p:nvPicPr>
        <p:blipFill>
          <a:blip r:embed="rId3"/>
          <a:stretch>
            <a:fillRect/>
          </a:stretch>
        </p:blipFill>
        <p:spPr>
          <a:xfrm>
            <a:off x="5467622" y="1417638"/>
            <a:ext cx="3548591" cy="4731455"/>
          </a:xfrm>
          <a:prstGeom prst="rect">
            <a:avLst/>
          </a:prstGeom>
          <a:ln>
            <a:solidFill>
              <a:schemeClr val="tx1"/>
            </a:solidFill>
          </a:ln>
        </p:spPr>
      </p:pic>
      <p:pic>
        <p:nvPicPr>
          <p:cNvPr id="11" name="Picture 51" descr="rucool_logo.jp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LOGO.png"/>
          <p:cNvPicPr>
            <a:picLocks noChangeAspect="1"/>
          </p:cNvPicPr>
          <p:nvPr/>
        </p:nvPicPr>
        <p:blipFill rotWithShape="1">
          <a:blip r:embed="rId5">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14" name="Group 13"/>
          <p:cNvGrpSpPr>
            <a:grpSpLocks noChangeAspect="1"/>
          </p:cNvGrpSpPr>
          <p:nvPr/>
        </p:nvGrpSpPr>
        <p:grpSpPr>
          <a:xfrm>
            <a:off x="8402519" y="6196522"/>
            <a:ext cx="623065" cy="626818"/>
            <a:chOff x="9334500" y="3194050"/>
            <a:chExt cx="2108200" cy="2120900"/>
          </a:xfrm>
        </p:grpSpPr>
        <p:sp>
          <p:nvSpPr>
            <p:cNvPr id="15" name="Oval 14"/>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17" name="Picture 16"/>
          <p:cNvPicPr>
            <a:picLocks noChangeAspect="1"/>
          </p:cNvPicPr>
          <p:nvPr/>
        </p:nvPicPr>
        <p:blipFill>
          <a:blip r:embed="rId7">
            <a:alphaModFix amt="30000"/>
          </a:blip>
          <a:stretch>
            <a:fillRect/>
          </a:stretch>
        </p:blipFill>
        <p:spPr>
          <a:xfrm>
            <a:off x="5567145" y="6229453"/>
            <a:ext cx="593435" cy="593435"/>
          </a:xfrm>
          <a:prstGeom prst="ellipse">
            <a:avLst/>
          </a:prstGeom>
          <a:ln>
            <a:noFill/>
          </a:ln>
        </p:spPr>
      </p:pic>
      <p:pic>
        <p:nvPicPr>
          <p:cNvPr id="18" name="Picture 2" descr="olar ICE"/>
          <p:cNvPicPr>
            <a:picLocks noChangeAspect="1" noChangeArrowheads="1"/>
          </p:cNvPicPr>
          <p:nvPr/>
        </p:nvPicPr>
        <p:blipFill>
          <a:blip r:embed="rId8">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1958260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solidFill>
                  <a:srgbClr val="0432FF"/>
                </a:solidFill>
                <a:latin typeface="Times New Roman" charset="0"/>
                <a:ea typeface="Times New Roman" charset="0"/>
                <a:cs typeface="Times New Roman" charset="0"/>
              </a:rPr>
              <a:t>Investigations &amp; mini-proposals</a:t>
            </a:r>
            <a:endParaRPr lang="en-US" sz="4000" b="1" dirty="0">
              <a:solidFill>
                <a:srgbClr val="0432FF"/>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332472" y="1537299"/>
            <a:ext cx="4621545" cy="4692500"/>
          </a:xfrm>
        </p:spPr>
        <p:txBody>
          <a:bodyPr>
            <a:normAutofit/>
          </a:bodyPr>
          <a:lstStyle/>
          <a:p>
            <a:pPr>
              <a:buClr>
                <a:schemeClr val="tx1"/>
              </a:buClr>
            </a:pPr>
            <a:r>
              <a:rPr lang="en-US" sz="2400" dirty="0" smtClean="0">
                <a:latin typeface="Times New Roman" charset="0"/>
                <a:ea typeface="Times New Roman" charset="0"/>
                <a:cs typeface="Times New Roman" charset="0"/>
              </a:rPr>
              <a:t>Student designed</a:t>
            </a:r>
          </a:p>
          <a:p>
            <a:pPr>
              <a:buClr>
                <a:schemeClr val="tx1"/>
              </a:buClr>
            </a:pPr>
            <a:endParaRPr lang="en-US" sz="2400" dirty="0" smtClean="0">
              <a:latin typeface="Times New Roman" charset="0"/>
              <a:ea typeface="Times New Roman" charset="0"/>
              <a:cs typeface="Times New Roman" charset="0"/>
            </a:endParaRPr>
          </a:p>
          <a:p>
            <a:pPr>
              <a:buClr>
                <a:schemeClr val="tx1"/>
              </a:buClr>
            </a:pPr>
            <a:r>
              <a:rPr lang="en-US" sz="2400" dirty="0" smtClean="0">
                <a:latin typeface="Times New Roman" charset="0"/>
                <a:ea typeface="Times New Roman" charset="0"/>
                <a:cs typeface="Times New Roman" charset="0"/>
              </a:rPr>
              <a:t>Testable question</a:t>
            </a:r>
          </a:p>
          <a:p>
            <a:pPr>
              <a:buClr>
                <a:schemeClr val="tx1"/>
              </a:buClr>
            </a:pPr>
            <a:endParaRPr lang="en-US" sz="2400" dirty="0" smtClean="0">
              <a:latin typeface="Times New Roman" charset="0"/>
              <a:ea typeface="Times New Roman" charset="0"/>
              <a:cs typeface="Times New Roman" charset="0"/>
            </a:endParaRPr>
          </a:p>
          <a:p>
            <a:pPr>
              <a:buClr>
                <a:schemeClr val="tx1"/>
              </a:buClr>
            </a:pPr>
            <a:r>
              <a:rPr lang="en-US" sz="2400" dirty="0" smtClean="0">
                <a:latin typeface="Times New Roman" charset="0"/>
                <a:ea typeface="Times New Roman" charset="0"/>
                <a:cs typeface="Times New Roman" charset="0"/>
              </a:rPr>
              <a:t>Collected </a:t>
            </a:r>
            <a:r>
              <a:rPr lang="en-US" sz="2400" dirty="0">
                <a:latin typeface="Times New Roman" charset="0"/>
                <a:ea typeface="Times New Roman" charset="0"/>
                <a:cs typeface="Times New Roman" charset="0"/>
              </a:rPr>
              <a:t>&amp;</a:t>
            </a:r>
            <a:r>
              <a:rPr lang="en-US" sz="2400" dirty="0" smtClean="0">
                <a:latin typeface="Times New Roman" charset="0"/>
                <a:ea typeface="Times New Roman" charset="0"/>
                <a:cs typeface="Times New Roman" charset="0"/>
              </a:rPr>
              <a:t> analyzed data</a:t>
            </a:r>
          </a:p>
          <a:p>
            <a:pPr>
              <a:buClr>
                <a:schemeClr val="tx1"/>
              </a:buClr>
            </a:pPr>
            <a:endParaRPr lang="en-US" sz="2400" dirty="0" smtClean="0">
              <a:latin typeface="Times New Roman" charset="0"/>
              <a:ea typeface="Times New Roman" charset="0"/>
              <a:cs typeface="Times New Roman" charset="0"/>
            </a:endParaRPr>
          </a:p>
          <a:p>
            <a:pPr>
              <a:buClr>
                <a:schemeClr val="tx1"/>
              </a:buClr>
            </a:pPr>
            <a:r>
              <a:rPr lang="en-US" sz="2400" dirty="0" smtClean="0">
                <a:latin typeface="Times New Roman" charset="0"/>
                <a:ea typeface="Times New Roman" charset="0"/>
                <a:cs typeface="Times New Roman" charset="0"/>
              </a:rPr>
              <a:t>Submit 1-page mini-proposal to Education Team to receive feedback on question, design, and overall scope.</a:t>
            </a:r>
          </a:p>
          <a:p>
            <a:pPr>
              <a:buClr>
                <a:schemeClr val="tx1"/>
              </a:buClr>
            </a:pPr>
            <a:endParaRPr lang="en-US" sz="2400" dirty="0">
              <a:latin typeface="Times New Roman" charset="0"/>
              <a:ea typeface="Times New Roman" charset="0"/>
              <a:cs typeface="Times New Roman"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146" r="11220"/>
          <a:stretch/>
        </p:blipFill>
        <p:spPr>
          <a:xfrm>
            <a:off x="4864099" y="1537299"/>
            <a:ext cx="3999127" cy="4126901"/>
          </a:xfrm>
          <a:prstGeom prst="rect">
            <a:avLst/>
          </a:prstGeom>
          <a:ln>
            <a:solidFill>
              <a:schemeClr val="tx1"/>
            </a:solidFill>
          </a:ln>
        </p:spPr>
      </p:pic>
      <p:pic>
        <p:nvPicPr>
          <p:cNvPr id="11" name="Picture 51" descr="rucool_logo.jp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LOGO.png"/>
          <p:cNvPicPr>
            <a:picLocks noChangeAspect="1"/>
          </p:cNvPicPr>
          <p:nvPr/>
        </p:nvPicPr>
        <p:blipFill rotWithShape="1">
          <a:blip r:embed="rId5">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14" name="Group 13"/>
          <p:cNvGrpSpPr>
            <a:grpSpLocks noChangeAspect="1"/>
          </p:cNvGrpSpPr>
          <p:nvPr/>
        </p:nvGrpSpPr>
        <p:grpSpPr>
          <a:xfrm>
            <a:off x="8402519" y="6196522"/>
            <a:ext cx="623065" cy="626818"/>
            <a:chOff x="9334500" y="3194050"/>
            <a:chExt cx="2108200" cy="2120900"/>
          </a:xfrm>
        </p:grpSpPr>
        <p:sp>
          <p:nvSpPr>
            <p:cNvPr id="15" name="Oval 14"/>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17" name="Picture 16"/>
          <p:cNvPicPr>
            <a:picLocks noChangeAspect="1"/>
          </p:cNvPicPr>
          <p:nvPr/>
        </p:nvPicPr>
        <p:blipFill>
          <a:blip r:embed="rId7">
            <a:alphaModFix amt="30000"/>
          </a:blip>
          <a:stretch>
            <a:fillRect/>
          </a:stretch>
        </p:blipFill>
        <p:spPr>
          <a:xfrm>
            <a:off x="5567145" y="6229453"/>
            <a:ext cx="593435" cy="593435"/>
          </a:xfrm>
          <a:prstGeom prst="ellipse">
            <a:avLst/>
          </a:prstGeom>
          <a:ln>
            <a:noFill/>
          </a:ln>
        </p:spPr>
      </p:pic>
      <p:pic>
        <p:nvPicPr>
          <p:cNvPr id="18" name="Picture 2" descr="olar ICE"/>
          <p:cNvPicPr>
            <a:picLocks noChangeAspect="1" noChangeArrowheads="1"/>
          </p:cNvPicPr>
          <p:nvPr/>
        </p:nvPicPr>
        <p:blipFill>
          <a:blip r:embed="rId8">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2063602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796" y="884884"/>
            <a:ext cx="4427585" cy="2853636"/>
          </a:xfrm>
          <a:prstGeom prst="rect">
            <a:avLst/>
          </a:prstGeom>
          <a:ln>
            <a:solidFill>
              <a:schemeClr val="tx1"/>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5430"/>
          <a:stretch/>
        </p:blipFill>
        <p:spPr>
          <a:xfrm>
            <a:off x="2478324" y="3361913"/>
            <a:ext cx="3088821" cy="2802523"/>
          </a:xfrm>
          <a:prstGeom prst="rect">
            <a:avLst/>
          </a:prstGeom>
          <a:ln w="38100">
            <a:solidFill>
              <a:srgbClr val="FF0000"/>
            </a:solidFill>
          </a:ln>
        </p:spPr>
      </p:pic>
      <p:sp>
        <p:nvSpPr>
          <p:cNvPr id="7" name="Oval 6"/>
          <p:cNvSpPr/>
          <p:nvPr/>
        </p:nvSpPr>
        <p:spPr>
          <a:xfrm>
            <a:off x="6391604" y="1554930"/>
            <a:ext cx="1371600" cy="3175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93966" y="-17395"/>
            <a:ext cx="8737782" cy="830997"/>
          </a:xfrm>
          <a:prstGeom prst="rect">
            <a:avLst/>
          </a:prstGeom>
          <a:noFill/>
        </p:spPr>
        <p:txBody>
          <a:bodyPr wrap="square" rtlCol="0">
            <a:spAutoFit/>
          </a:bodyPr>
          <a:lstStyle/>
          <a:p>
            <a:r>
              <a:rPr lang="en-US" sz="2800" b="1" dirty="0">
                <a:solidFill>
                  <a:srgbClr val="0432FF"/>
                </a:solidFill>
                <a:latin typeface="Times New Roman" charset="0"/>
                <a:ea typeface="Times New Roman" charset="0"/>
                <a:cs typeface="Times New Roman" charset="0"/>
              </a:rPr>
              <a:t>Student (and Scientist</a:t>
            </a:r>
            <a:r>
              <a:rPr lang="en-US" sz="2800" b="1" dirty="0" smtClean="0">
                <a:solidFill>
                  <a:srgbClr val="0432FF"/>
                </a:solidFill>
                <a:latin typeface="Times New Roman" charset="0"/>
                <a:ea typeface="Times New Roman" charset="0"/>
                <a:cs typeface="Times New Roman" charset="0"/>
              </a:rPr>
              <a:t>!) Research:</a:t>
            </a:r>
            <a:endParaRPr lang="en-US" sz="1400" b="1" dirty="0" smtClean="0">
              <a:solidFill>
                <a:srgbClr val="0432FF"/>
              </a:solidFill>
              <a:latin typeface="Times New Roman" charset="0"/>
              <a:ea typeface="Times New Roman" charset="0"/>
              <a:cs typeface="Times New Roman" charset="0"/>
            </a:endParaRPr>
          </a:p>
          <a:p>
            <a:r>
              <a:rPr lang="en-US" sz="2000" b="1" i="1" dirty="0" smtClean="0">
                <a:solidFill>
                  <a:srgbClr val="0432FF"/>
                </a:solidFill>
                <a:latin typeface="Times New Roman" charset="0"/>
                <a:ea typeface="Times New Roman" charset="0"/>
                <a:cs typeface="Times New Roman" charset="0"/>
              </a:rPr>
              <a:t>The </a:t>
            </a:r>
            <a:r>
              <a:rPr lang="en-US" sz="2000" b="1" i="1" dirty="0">
                <a:solidFill>
                  <a:srgbClr val="0432FF"/>
                </a:solidFill>
                <a:latin typeface="Times New Roman" charset="0"/>
                <a:ea typeface="Times New Roman" charset="0"/>
                <a:cs typeface="Times New Roman" charset="0"/>
              </a:rPr>
              <a:t>critical role of the data primer</a:t>
            </a:r>
            <a:endParaRPr lang="en-US" sz="2800" dirty="0"/>
          </a:p>
        </p:txBody>
      </p:sp>
      <p:sp>
        <p:nvSpPr>
          <p:cNvPr id="12" name="TextBox 11"/>
          <p:cNvSpPr txBox="1"/>
          <p:nvPr/>
        </p:nvSpPr>
        <p:spPr>
          <a:xfrm flipH="1">
            <a:off x="5697649" y="4582146"/>
            <a:ext cx="1497966" cy="738664"/>
          </a:xfrm>
          <a:prstGeom prst="rect">
            <a:avLst/>
          </a:prstGeom>
          <a:noFill/>
        </p:spPr>
        <p:txBody>
          <a:bodyPr wrap="square" rtlCol="0">
            <a:spAutoFit/>
          </a:bodyPr>
          <a:lstStyle/>
          <a:p>
            <a:r>
              <a:rPr lang="en-US" sz="1400" b="1" dirty="0" smtClean="0">
                <a:solidFill>
                  <a:srgbClr val="FF0000"/>
                </a:solidFill>
                <a:latin typeface="Times New Roman" charset="0"/>
                <a:ea typeface="Times New Roman" charset="0"/>
                <a:cs typeface="Times New Roman" charset="0"/>
              </a:rPr>
              <a:t>Data Primer:  </a:t>
            </a:r>
          </a:p>
          <a:p>
            <a:r>
              <a:rPr lang="en-US" sz="1400" b="1" dirty="0" smtClean="0">
                <a:solidFill>
                  <a:srgbClr val="FF0000"/>
                </a:solidFill>
                <a:latin typeface="Times New Roman" charset="0"/>
                <a:ea typeface="Times New Roman" charset="0"/>
                <a:cs typeface="Times New Roman" charset="0"/>
              </a:rPr>
              <a:t>31 pages of Data Goodness!!</a:t>
            </a:r>
            <a:endParaRPr lang="en-US" sz="1400" b="1" dirty="0">
              <a:solidFill>
                <a:srgbClr val="FF0000"/>
              </a:solidFill>
              <a:latin typeface="Times New Roman" charset="0"/>
              <a:ea typeface="Times New Roman" charset="0"/>
              <a:cs typeface="Times New Roman" charset="0"/>
            </a:endParaRPr>
          </a:p>
        </p:txBody>
      </p:sp>
      <p:pic>
        <p:nvPicPr>
          <p:cNvPr id="16" name="Picture 51" descr="rucool_logo.jp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LOGO.png"/>
          <p:cNvPicPr>
            <a:picLocks noChangeAspect="1"/>
          </p:cNvPicPr>
          <p:nvPr/>
        </p:nvPicPr>
        <p:blipFill rotWithShape="1">
          <a:blip r:embed="rId5">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19" name="Group 18"/>
          <p:cNvGrpSpPr>
            <a:grpSpLocks noChangeAspect="1"/>
          </p:cNvGrpSpPr>
          <p:nvPr/>
        </p:nvGrpSpPr>
        <p:grpSpPr>
          <a:xfrm>
            <a:off x="8402519" y="6196522"/>
            <a:ext cx="623065" cy="626818"/>
            <a:chOff x="9334500" y="3194050"/>
            <a:chExt cx="2108200" cy="2120900"/>
          </a:xfrm>
        </p:grpSpPr>
        <p:sp>
          <p:nvSpPr>
            <p:cNvPr id="20" name="Oval 19"/>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2" name="Picture 21"/>
          <p:cNvPicPr>
            <a:picLocks noChangeAspect="1"/>
          </p:cNvPicPr>
          <p:nvPr/>
        </p:nvPicPr>
        <p:blipFill>
          <a:blip r:embed="rId7">
            <a:alphaModFix amt="30000"/>
          </a:blip>
          <a:stretch>
            <a:fillRect/>
          </a:stretch>
        </p:blipFill>
        <p:spPr>
          <a:xfrm>
            <a:off x="5567145" y="6229453"/>
            <a:ext cx="593435" cy="593435"/>
          </a:xfrm>
          <a:prstGeom prst="ellipse">
            <a:avLst/>
          </a:prstGeom>
          <a:ln>
            <a:noFill/>
          </a:ln>
        </p:spPr>
      </p:pic>
      <p:pic>
        <p:nvPicPr>
          <p:cNvPr id="23" name="Picture 2" descr="olar ICE"/>
          <p:cNvPicPr>
            <a:picLocks noChangeAspect="1" noChangeArrowheads="1"/>
          </p:cNvPicPr>
          <p:nvPr/>
        </p:nvPicPr>
        <p:blipFill>
          <a:blip r:embed="rId8">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2726" y="1303599"/>
            <a:ext cx="3137304" cy="1960816"/>
          </a:xfrm>
          <a:prstGeom prst="rect">
            <a:avLst/>
          </a:prstGeom>
          <a:ln>
            <a:solidFill>
              <a:schemeClr val="tx1"/>
            </a:solidFill>
          </a:ln>
        </p:spPr>
      </p:pic>
    </p:spTree>
    <p:extLst>
      <p:ext uri="{BB962C8B-B14F-4D97-AF65-F5344CB8AC3E}">
        <p14:creationId xmlns:p14="http://schemas.microsoft.com/office/powerpoint/2010/main" val="145883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3966" y="-17395"/>
            <a:ext cx="3961638" cy="1261884"/>
          </a:xfrm>
          <a:prstGeom prst="rect">
            <a:avLst/>
          </a:prstGeom>
          <a:noFill/>
        </p:spPr>
        <p:txBody>
          <a:bodyPr wrap="square" rtlCol="0">
            <a:spAutoFit/>
          </a:bodyPr>
          <a:lstStyle/>
          <a:p>
            <a:r>
              <a:rPr lang="en-US" sz="2800" b="1" dirty="0">
                <a:solidFill>
                  <a:srgbClr val="0432FF"/>
                </a:solidFill>
                <a:latin typeface="Times New Roman" charset="0"/>
                <a:ea typeface="Times New Roman" charset="0"/>
                <a:cs typeface="Times New Roman" charset="0"/>
              </a:rPr>
              <a:t>Student (and Scientist!)</a:t>
            </a:r>
            <a:br>
              <a:rPr lang="en-US" sz="2800" b="1" dirty="0">
                <a:solidFill>
                  <a:srgbClr val="0432FF"/>
                </a:solidFill>
                <a:latin typeface="Times New Roman" charset="0"/>
                <a:ea typeface="Times New Roman" charset="0"/>
                <a:cs typeface="Times New Roman" charset="0"/>
              </a:rPr>
            </a:br>
            <a:r>
              <a:rPr lang="en-US" sz="2800" b="1" dirty="0">
                <a:solidFill>
                  <a:srgbClr val="0432FF"/>
                </a:solidFill>
                <a:latin typeface="Times New Roman" charset="0"/>
                <a:ea typeface="Times New Roman" charset="0"/>
                <a:cs typeface="Times New Roman" charset="0"/>
              </a:rPr>
              <a:t>Research</a:t>
            </a:r>
            <a:r>
              <a:rPr lang="en-US" sz="2800" b="1" dirty="0" smtClean="0">
                <a:solidFill>
                  <a:srgbClr val="0432FF"/>
                </a:solidFill>
                <a:latin typeface="Times New Roman" charset="0"/>
                <a:ea typeface="Times New Roman" charset="0"/>
                <a:cs typeface="Times New Roman" charset="0"/>
              </a:rPr>
              <a:t>:</a:t>
            </a:r>
            <a:endParaRPr lang="en-US" sz="1400" b="1" dirty="0" smtClean="0">
              <a:solidFill>
                <a:srgbClr val="0432FF"/>
              </a:solidFill>
              <a:latin typeface="Times New Roman" charset="0"/>
              <a:ea typeface="Times New Roman" charset="0"/>
              <a:cs typeface="Times New Roman" charset="0"/>
            </a:endParaRPr>
          </a:p>
          <a:p>
            <a:r>
              <a:rPr lang="en-US" sz="2000" b="1" i="1" dirty="0" smtClean="0">
                <a:solidFill>
                  <a:srgbClr val="0432FF"/>
                </a:solidFill>
                <a:latin typeface="Times New Roman" charset="0"/>
                <a:ea typeface="Times New Roman" charset="0"/>
                <a:cs typeface="Times New Roman" charset="0"/>
              </a:rPr>
              <a:t>The </a:t>
            </a:r>
            <a:r>
              <a:rPr lang="en-US" sz="2000" b="1" i="1" dirty="0">
                <a:solidFill>
                  <a:srgbClr val="0432FF"/>
                </a:solidFill>
                <a:latin typeface="Times New Roman" charset="0"/>
                <a:ea typeface="Times New Roman" charset="0"/>
                <a:cs typeface="Times New Roman" charset="0"/>
              </a:rPr>
              <a:t>critical role of the data primer</a:t>
            </a:r>
            <a:endParaRPr lang="en-US" sz="2800" dirty="0"/>
          </a:p>
        </p:txBody>
      </p:sp>
      <p:pic>
        <p:nvPicPr>
          <p:cNvPr id="16" name="Picture 51" descr="rucool_logo.jp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LOGO.png"/>
          <p:cNvPicPr>
            <a:picLocks noChangeAspect="1"/>
          </p:cNvPicPr>
          <p:nvPr/>
        </p:nvPicPr>
        <p:blipFill rotWithShape="1">
          <a:blip r:embed="rId3">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19" name="Group 18"/>
          <p:cNvGrpSpPr>
            <a:grpSpLocks noChangeAspect="1"/>
          </p:cNvGrpSpPr>
          <p:nvPr/>
        </p:nvGrpSpPr>
        <p:grpSpPr>
          <a:xfrm>
            <a:off x="8402519" y="6196522"/>
            <a:ext cx="623065" cy="626818"/>
            <a:chOff x="9334500" y="3194050"/>
            <a:chExt cx="2108200" cy="2120900"/>
          </a:xfrm>
        </p:grpSpPr>
        <p:sp>
          <p:nvSpPr>
            <p:cNvPr id="20" name="Oval 19"/>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2" name="Picture 21"/>
          <p:cNvPicPr>
            <a:picLocks noChangeAspect="1"/>
          </p:cNvPicPr>
          <p:nvPr/>
        </p:nvPicPr>
        <p:blipFill>
          <a:blip r:embed="rId5">
            <a:alphaModFix amt="30000"/>
          </a:blip>
          <a:stretch>
            <a:fillRect/>
          </a:stretch>
        </p:blipFill>
        <p:spPr>
          <a:xfrm>
            <a:off x="5567145" y="6229453"/>
            <a:ext cx="593435" cy="593435"/>
          </a:xfrm>
          <a:prstGeom prst="ellipse">
            <a:avLst/>
          </a:prstGeom>
          <a:ln>
            <a:noFill/>
          </a:ln>
        </p:spPr>
      </p:pic>
      <p:pic>
        <p:nvPicPr>
          <p:cNvPr id="23" name="Picture 2" descr="olar ICE"/>
          <p:cNvPicPr>
            <a:picLocks noChangeAspect="1" noChangeArrowheads="1"/>
          </p:cNvPicPr>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726" y="1303599"/>
            <a:ext cx="3137304" cy="1960816"/>
          </a:xfrm>
          <a:prstGeom prst="rect">
            <a:avLst/>
          </a:prstGeom>
          <a:ln>
            <a:solidFill>
              <a:schemeClr val="tx1"/>
            </a:solidFill>
          </a:ln>
        </p:spPr>
      </p:pic>
      <p:pic>
        <p:nvPicPr>
          <p:cNvPr id="17" name="Picture 16"/>
          <p:cNvPicPr>
            <a:picLocks noChangeAspect="1"/>
          </p:cNvPicPr>
          <p:nvPr/>
        </p:nvPicPr>
        <p:blipFill>
          <a:blip r:embed="rId8"/>
          <a:stretch>
            <a:fillRect/>
          </a:stretch>
        </p:blipFill>
        <p:spPr>
          <a:xfrm>
            <a:off x="486138" y="3448201"/>
            <a:ext cx="3156749" cy="2100872"/>
          </a:xfrm>
          <a:prstGeom prst="rect">
            <a:avLst/>
          </a:prstGeom>
          <a:ln>
            <a:solidFill>
              <a:schemeClr val="tx1"/>
            </a:solidFill>
          </a:ln>
        </p:spPr>
      </p:pic>
      <p:sp>
        <p:nvSpPr>
          <p:cNvPr id="24" name="TextBox 23"/>
          <p:cNvSpPr txBox="1"/>
          <p:nvPr/>
        </p:nvSpPr>
        <p:spPr>
          <a:xfrm>
            <a:off x="4004307" y="965669"/>
            <a:ext cx="4927441" cy="4524315"/>
          </a:xfrm>
          <a:prstGeom prst="rect">
            <a:avLst/>
          </a:prstGeom>
          <a:noFill/>
        </p:spPr>
        <p:txBody>
          <a:bodyPr wrap="square" rtlCol="0">
            <a:spAutoFit/>
          </a:bodyPr>
          <a:lstStyle/>
          <a:p>
            <a:pPr lvl="1">
              <a:buFont typeface="Arial" charset="0"/>
              <a:buChar char="•"/>
            </a:pPr>
            <a:endParaRPr lang="en-US" dirty="0" smtClean="0">
              <a:latin typeface="Times New Roman" charset="0"/>
              <a:ea typeface="Times New Roman" charset="0"/>
              <a:cs typeface="Times New Roman" charset="0"/>
            </a:endParaRPr>
          </a:p>
          <a:p>
            <a:pPr marL="742950" lvl="1" indent="-285750">
              <a:buFont typeface="Arial" charset="0"/>
              <a:buChar char="•"/>
            </a:pPr>
            <a:r>
              <a:rPr lang="en-US" dirty="0" smtClean="0">
                <a:latin typeface="Times New Roman" charset="0"/>
                <a:ea typeface="Times New Roman" charset="0"/>
                <a:cs typeface="Times New Roman" charset="0"/>
              </a:rPr>
              <a:t>Of </a:t>
            </a:r>
            <a:r>
              <a:rPr lang="en-US" dirty="0">
                <a:latin typeface="Times New Roman" charset="0"/>
                <a:ea typeface="Times New Roman" charset="0"/>
                <a:cs typeface="Times New Roman" charset="0"/>
              </a:rPr>
              <a:t>the </a:t>
            </a:r>
            <a:r>
              <a:rPr lang="en-US" b="1" dirty="0" smtClean="0">
                <a:solidFill>
                  <a:srgbClr val="0432FF"/>
                </a:solidFill>
                <a:latin typeface="Times New Roman" charset="0"/>
                <a:ea typeface="Times New Roman" charset="0"/>
                <a:cs typeface="Times New Roman" charset="0"/>
              </a:rPr>
              <a:t>165</a:t>
            </a:r>
            <a:r>
              <a:rPr lang="en-US" b="1"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submitted </a:t>
            </a:r>
            <a:r>
              <a:rPr lang="en-US" dirty="0">
                <a:latin typeface="Times New Roman" charset="0"/>
                <a:ea typeface="Times New Roman" charset="0"/>
                <a:cs typeface="Times New Roman" charset="0"/>
              </a:rPr>
              <a:t>proposals</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a:p>
            <a:pPr marL="1200150" lvl="2" indent="-285750">
              <a:buFont typeface="Arial" charset="0"/>
              <a:buChar char="•"/>
            </a:pPr>
            <a:r>
              <a:rPr lang="en-US" dirty="0">
                <a:latin typeface="Times New Roman" charset="0"/>
                <a:ea typeface="Times New Roman" charset="0"/>
                <a:cs typeface="Times New Roman" charset="0"/>
              </a:rPr>
              <a:t>29% did experiments </a:t>
            </a:r>
          </a:p>
          <a:p>
            <a:pPr marL="1200150" lvl="2" indent="-285750">
              <a:buFont typeface="Arial" charset="0"/>
              <a:buChar char="•"/>
            </a:pPr>
            <a:r>
              <a:rPr lang="en-US" b="1" dirty="0">
                <a:solidFill>
                  <a:srgbClr val="0432FF"/>
                </a:solidFill>
                <a:latin typeface="Times New Roman" charset="0"/>
                <a:ea typeface="Times New Roman" charset="0"/>
                <a:cs typeface="Times New Roman" charset="0"/>
              </a:rPr>
              <a:t>46% analyzed CONVERGE </a:t>
            </a:r>
            <a:r>
              <a:rPr lang="en-US" b="1" dirty="0" smtClean="0">
                <a:solidFill>
                  <a:srgbClr val="0432FF"/>
                </a:solidFill>
                <a:latin typeface="Times New Roman" charset="0"/>
                <a:ea typeface="Times New Roman" charset="0"/>
                <a:cs typeface="Times New Roman" charset="0"/>
              </a:rPr>
              <a:t>data </a:t>
            </a:r>
            <a:r>
              <a:rPr lang="en-US" dirty="0" smtClean="0">
                <a:solidFill>
                  <a:srgbClr val="0432FF"/>
                </a:solidFill>
                <a:latin typeface="Times New Roman" charset="0"/>
                <a:ea typeface="Times New Roman" charset="0"/>
                <a:cs typeface="Times New Roman" charset="0"/>
              </a:rPr>
              <a:t/>
            </a:r>
            <a:br>
              <a:rPr lang="en-US" dirty="0" smtClean="0">
                <a:solidFill>
                  <a:srgbClr val="0432FF"/>
                </a:solidFill>
                <a:latin typeface="Times New Roman" charset="0"/>
                <a:ea typeface="Times New Roman" charset="0"/>
                <a:cs typeface="Times New Roman" charset="0"/>
              </a:rPr>
            </a:br>
            <a:endParaRPr lang="en-US" dirty="0" smtClean="0">
              <a:solidFill>
                <a:srgbClr val="0432FF"/>
              </a:solidFill>
              <a:latin typeface="Times New Roman" charset="0"/>
              <a:ea typeface="Times New Roman" charset="0"/>
              <a:cs typeface="Times New Roman" charset="0"/>
            </a:endParaRPr>
          </a:p>
          <a:p>
            <a:pPr marL="1200150" lvl="2" indent="-285750">
              <a:buFont typeface="Arial" charset="0"/>
              <a:buChar char="•"/>
            </a:pPr>
            <a:endParaRPr lang="en-US" dirty="0" smtClean="0">
              <a:solidFill>
                <a:srgbClr val="0432FF"/>
              </a:solidFill>
              <a:latin typeface="Times New Roman" charset="0"/>
              <a:ea typeface="Times New Roman" charset="0"/>
              <a:cs typeface="Times New Roman" charset="0"/>
            </a:endParaRPr>
          </a:p>
          <a:p>
            <a:pPr marL="742950" lvl="1" indent="-285750">
              <a:buFont typeface="Arial" charset="0"/>
              <a:buChar char="•"/>
            </a:pPr>
            <a:r>
              <a:rPr lang="en-US" dirty="0" smtClean="0">
                <a:latin typeface="Times New Roman" charset="0"/>
                <a:ea typeface="Times New Roman" charset="0"/>
                <a:cs typeface="Times New Roman" charset="0"/>
              </a:rPr>
              <a:t>Of those that used CONVERGE data: </a:t>
            </a:r>
          </a:p>
          <a:p>
            <a:pPr marL="1200150" lvl="2" indent="-285750">
              <a:buFont typeface="Arial" charset="0"/>
              <a:buChar char="•"/>
            </a:pPr>
            <a:r>
              <a:rPr lang="en-US" dirty="0" smtClean="0">
                <a:latin typeface="Times New Roman" charset="0"/>
                <a:ea typeface="Times New Roman" charset="0"/>
                <a:cs typeface="Times New Roman" charset="0"/>
              </a:rPr>
              <a:t>31</a:t>
            </a:r>
            <a:r>
              <a:rPr lang="en-US" dirty="0">
                <a:latin typeface="Times New Roman" charset="0"/>
                <a:ea typeface="Times New Roman" charset="0"/>
                <a:cs typeface="Times New Roman" charset="0"/>
              </a:rPr>
              <a:t>% used krill data </a:t>
            </a:r>
          </a:p>
          <a:p>
            <a:pPr marL="1200150" lvl="2" indent="-285750">
              <a:buFont typeface="Arial" charset="0"/>
              <a:buChar char="•"/>
            </a:pPr>
            <a:r>
              <a:rPr lang="en-US" dirty="0">
                <a:latin typeface="Times New Roman" charset="0"/>
                <a:ea typeface="Times New Roman" charset="0"/>
                <a:cs typeface="Times New Roman" charset="0"/>
              </a:rPr>
              <a:t>27% used CODAR data</a:t>
            </a:r>
          </a:p>
          <a:p>
            <a:pPr marL="1200150" lvl="2" indent="-285750">
              <a:buFont typeface="Arial" charset="0"/>
              <a:buChar char="•"/>
            </a:pPr>
            <a:r>
              <a:rPr lang="en-US" dirty="0">
                <a:latin typeface="Times New Roman" charset="0"/>
                <a:ea typeface="Times New Roman" charset="0"/>
                <a:cs typeface="Times New Roman" charset="0"/>
              </a:rPr>
              <a:t>27% used penguin data</a:t>
            </a:r>
          </a:p>
          <a:p>
            <a:pPr marL="1200150" lvl="2" indent="-285750">
              <a:buFont typeface="Arial" charset="0"/>
              <a:buChar char="•"/>
            </a:pPr>
            <a:r>
              <a:rPr lang="en-US" dirty="0">
                <a:latin typeface="Times New Roman" charset="0"/>
                <a:ea typeface="Times New Roman" charset="0"/>
                <a:cs typeface="Times New Roman" charset="0"/>
              </a:rPr>
              <a:t>16% used glider </a:t>
            </a:r>
            <a:r>
              <a:rPr lang="en-US" dirty="0" smtClean="0">
                <a:latin typeface="Times New Roman" charset="0"/>
                <a:ea typeface="Times New Roman" charset="0"/>
                <a:cs typeface="Times New Roman" charset="0"/>
              </a:rPr>
              <a:t>data</a:t>
            </a:r>
          </a:p>
          <a:p>
            <a:pPr marL="1200150" lvl="2" indent="-285750">
              <a:buFont typeface="Arial" charset="0"/>
              <a:buChar char="•"/>
            </a:pPr>
            <a:endParaRPr lang="en-US" dirty="0" smtClean="0">
              <a:latin typeface="Times New Roman" charset="0"/>
              <a:ea typeface="Times New Roman" charset="0"/>
              <a:cs typeface="Times New Roman" charset="0"/>
            </a:endParaRPr>
          </a:p>
          <a:p>
            <a:pPr marL="1200150" lvl="2" indent="-285750">
              <a:buFont typeface="Arial" charset="0"/>
              <a:buChar char="•"/>
            </a:pPr>
            <a:endParaRPr lang="en-US" dirty="0">
              <a:latin typeface="Times New Roman" charset="0"/>
              <a:ea typeface="Times New Roman" charset="0"/>
              <a:cs typeface="Times New Roman" charset="0"/>
            </a:endParaRPr>
          </a:p>
          <a:p>
            <a:pPr marL="742950" lvl="1" indent="-285750">
              <a:buFont typeface="Arial" charset="0"/>
              <a:buChar char="•"/>
            </a:pPr>
            <a:r>
              <a:rPr lang="en-US" b="1" dirty="0" smtClean="0">
                <a:solidFill>
                  <a:srgbClr val="0432FF"/>
                </a:solidFill>
                <a:latin typeface="Times New Roman" charset="0"/>
                <a:ea typeface="Times New Roman" charset="0"/>
                <a:cs typeface="Times New Roman" charset="0"/>
              </a:rPr>
              <a:t>Enabled our multi-disciplinary team to communicate across disciplines!!</a:t>
            </a:r>
            <a:endParaRPr lang="en-US" b="1" dirty="0">
              <a:solidFill>
                <a:srgbClr val="0432FF"/>
              </a:solidFill>
              <a:latin typeface="Times New Roman" charset="0"/>
              <a:ea typeface="Times New Roman" charset="0"/>
              <a:cs typeface="Times New Roman" charset="0"/>
            </a:endParaRPr>
          </a:p>
          <a:p>
            <a:pPr marL="285750" indent="-285750">
              <a:buFont typeface="Arial" charset="0"/>
              <a:buChar char="•"/>
            </a:pPr>
            <a:endParaRPr lang="en-US" dirty="0"/>
          </a:p>
        </p:txBody>
      </p:sp>
    </p:spTree>
    <p:extLst>
      <p:ext uri="{BB962C8B-B14F-4D97-AF65-F5344CB8AC3E}">
        <p14:creationId xmlns:p14="http://schemas.microsoft.com/office/powerpoint/2010/main" val="924517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0432FF"/>
                </a:solidFill>
                <a:latin typeface="Times New Roman" charset="0"/>
                <a:ea typeface="Times New Roman" charset="0"/>
                <a:cs typeface="Times New Roman" charset="0"/>
              </a:rPr>
              <a:t>Student Research Symposium </a:t>
            </a:r>
            <a:br>
              <a:rPr lang="en-US" sz="3600" b="1" dirty="0" smtClean="0">
                <a:solidFill>
                  <a:srgbClr val="0432FF"/>
                </a:solidFill>
                <a:latin typeface="Times New Roman" charset="0"/>
                <a:ea typeface="Times New Roman" charset="0"/>
                <a:cs typeface="Times New Roman" charset="0"/>
              </a:rPr>
            </a:br>
            <a:r>
              <a:rPr lang="en-US" sz="2800" b="1" i="1" dirty="0" smtClean="0">
                <a:solidFill>
                  <a:srgbClr val="0432FF"/>
                </a:solidFill>
                <a:latin typeface="Times New Roman" charset="0"/>
                <a:ea typeface="Times New Roman" charset="0"/>
                <a:cs typeface="Times New Roman" charset="0"/>
              </a:rPr>
              <a:t>April 17, 2015</a:t>
            </a:r>
            <a:endParaRPr lang="en-US" sz="2800" b="1" i="1" dirty="0">
              <a:solidFill>
                <a:srgbClr val="0432FF"/>
              </a:solidFill>
              <a:latin typeface="Times New Roman" charset="0"/>
              <a:ea typeface="Times New Roman" charset="0"/>
              <a:cs typeface="Times New Roman" charset="0"/>
            </a:endParaRPr>
          </a:p>
        </p:txBody>
      </p:sp>
      <p:sp>
        <p:nvSpPr>
          <p:cNvPr id="3" name="Content Placeholder 2"/>
          <p:cNvSpPr>
            <a:spLocks noGrp="1"/>
          </p:cNvSpPr>
          <p:nvPr>
            <p:ph idx="1"/>
          </p:nvPr>
        </p:nvSpPr>
        <p:spPr>
          <a:xfrm>
            <a:off x="457200" y="1518788"/>
            <a:ext cx="4978400" cy="4699000"/>
          </a:xfrm>
        </p:spPr>
        <p:txBody>
          <a:bodyPr>
            <a:normAutofit fontScale="92500"/>
          </a:bodyPr>
          <a:lstStyle/>
          <a:p>
            <a:pPr>
              <a:buClr>
                <a:schemeClr val="tx1"/>
              </a:buClr>
            </a:pPr>
            <a:r>
              <a:rPr lang="en-US" sz="2400" dirty="0" smtClean="0">
                <a:latin typeface="Times New Roman" charset="0"/>
                <a:ea typeface="Times New Roman" charset="0"/>
                <a:cs typeface="Times New Roman" charset="0"/>
              </a:rPr>
              <a:t>At Liberty Science Center (Jersey City, NJ)</a:t>
            </a:r>
          </a:p>
          <a:p>
            <a:pPr>
              <a:buClr>
                <a:schemeClr val="tx1"/>
              </a:buClr>
            </a:pPr>
            <a:endParaRPr lang="en-US" sz="2400" dirty="0" smtClean="0">
              <a:latin typeface="Times New Roman" charset="0"/>
              <a:ea typeface="Times New Roman" charset="0"/>
              <a:cs typeface="Times New Roman" charset="0"/>
            </a:endParaRPr>
          </a:p>
          <a:p>
            <a:pPr>
              <a:buClr>
                <a:schemeClr val="tx1"/>
              </a:buClr>
            </a:pPr>
            <a:r>
              <a:rPr lang="en-US" sz="2400" dirty="0" smtClean="0">
                <a:latin typeface="Times New Roman" charset="0"/>
                <a:ea typeface="Times New Roman" charset="0"/>
                <a:cs typeface="Times New Roman" charset="0"/>
              </a:rPr>
              <a:t>10-15 students from each school</a:t>
            </a:r>
          </a:p>
          <a:p>
            <a:pPr>
              <a:buClr>
                <a:schemeClr val="tx1"/>
              </a:buClr>
            </a:pPr>
            <a:endParaRPr lang="en-US" sz="2400" dirty="0" smtClean="0">
              <a:latin typeface="Times New Roman" charset="0"/>
              <a:ea typeface="Times New Roman" charset="0"/>
              <a:cs typeface="Times New Roman" charset="0"/>
            </a:endParaRPr>
          </a:p>
          <a:p>
            <a:pPr>
              <a:buClr>
                <a:schemeClr val="tx1"/>
              </a:buClr>
            </a:pPr>
            <a:r>
              <a:rPr lang="en-US" sz="2400" dirty="0" smtClean="0">
                <a:latin typeface="Times New Roman" charset="0"/>
                <a:ea typeface="Times New Roman" charset="0"/>
                <a:cs typeface="Times New Roman" charset="0"/>
              </a:rPr>
              <a:t>Scientists presented update on work and participated in Q&amp;A session with students about science as a career</a:t>
            </a:r>
          </a:p>
          <a:p>
            <a:pPr>
              <a:buClr>
                <a:schemeClr val="tx1"/>
              </a:buClr>
            </a:pPr>
            <a:endParaRPr lang="en-US" sz="2400" dirty="0" smtClean="0">
              <a:latin typeface="Times New Roman" charset="0"/>
              <a:ea typeface="Times New Roman" charset="0"/>
              <a:cs typeface="Times New Roman" charset="0"/>
            </a:endParaRPr>
          </a:p>
          <a:p>
            <a:pPr>
              <a:buClr>
                <a:schemeClr val="tx1"/>
              </a:buClr>
            </a:pPr>
            <a:r>
              <a:rPr lang="en-US" sz="2400" dirty="0" smtClean="0">
                <a:latin typeface="Times New Roman" charset="0"/>
                <a:ea typeface="Times New Roman" charset="0"/>
                <a:cs typeface="Times New Roman" charset="0"/>
              </a:rPr>
              <a:t>Students presented their work at Poster Session (scientists and education team provided feedback)</a:t>
            </a:r>
          </a:p>
        </p:txBody>
      </p:sp>
      <p:pic>
        <p:nvPicPr>
          <p:cNvPr id="7" name="Picture 6" descr="_DSC1155.jpg"/>
          <p:cNvPicPr>
            <a:picLocks noChangeAspect="1"/>
          </p:cNvPicPr>
          <p:nvPr/>
        </p:nvPicPr>
        <p:blipFill rotWithShape="1">
          <a:blip r:embed="rId3">
            <a:extLst>
              <a:ext uri="{28A0092B-C50C-407E-A947-70E740481C1C}">
                <a14:useLocalDpi xmlns:a14="http://schemas.microsoft.com/office/drawing/2010/main" val="0"/>
              </a:ext>
            </a:extLst>
          </a:blip>
          <a:srcRect r="10021"/>
          <a:stretch/>
        </p:blipFill>
        <p:spPr>
          <a:xfrm>
            <a:off x="5619415" y="1417638"/>
            <a:ext cx="3287095" cy="2436636"/>
          </a:xfrm>
          <a:prstGeom prst="rect">
            <a:avLst/>
          </a:prstGeom>
          <a:ln>
            <a:solidFill>
              <a:schemeClr val="tx1"/>
            </a:solidFill>
          </a:ln>
        </p:spPr>
      </p:pic>
      <p:pic>
        <p:nvPicPr>
          <p:cNvPr id="8" name="Picture 7" descr="_DSC11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414" y="3924173"/>
            <a:ext cx="3287095" cy="2192466"/>
          </a:xfrm>
          <a:prstGeom prst="rect">
            <a:avLst/>
          </a:prstGeom>
          <a:ln>
            <a:solidFill>
              <a:schemeClr val="tx1"/>
            </a:solidFill>
          </a:ln>
        </p:spPr>
      </p:pic>
      <p:pic>
        <p:nvPicPr>
          <p:cNvPr id="13" name="Picture 51" descr="rucool_logo.jpg"/>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LOGO.png"/>
          <p:cNvPicPr>
            <a:picLocks noChangeAspect="1"/>
          </p:cNvPicPr>
          <p:nvPr/>
        </p:nvPicPr>
        <p:blipFill rotWithShape="1">
          <a:blip r:embed="rId6">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16" name="Group 15"/>
          <p:cNvGrpSpPr>
            <a:grpSpLocks noChangeAspect="1"/>
          </p:cNvGrpSpPr>
          <p:nvPr/>
        </p:nvGrpSpPr>
        <p:grpSpPr>
          <a:xfrm>
            <a:off x="8402519" y="6196522"/>
            <a:ext cx="623065" cy="626818"/>
            <a:chOff x="9334500" y="3194050"/>
            <a:chExt cx="2108200" cy="2120900"/>
          </a:xfrm>
        </p:grpSpPr>
        <p:sp>
          <p:nvSpPr>
            <p:cNvPr id="17" name="Oval 16"/>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19" name="Picture 18"/>
          <p:cNvPicPr>
            <a:picLocks noChangeAspect="1"/>
          </p:cNvPicPr>
          <p:nvPr/>
        </p:nvPicPr>
        <p:blipFill>
          <a:blip r:embed="rId8">
            <a:alphaModFix amt="30000"/>
          </a:blip>
          <a:stretch>
            <a:fillRect/>
          </a:stretch>
        </p:blipFill>
        <p:spPr>
          <a:xfrm>
            <a:off x="5567145" y="6229453"/>
            <a:ext cx="593435" cy="593435"/>
          </a:xfrm>
          <a:prstGeom prst="ellipse">
            <a:avLst/>
          </a:prstGeom>
          <a:ln>
            <a:noFill/>
          </a:ln>
        </p:spPr>
      </p:pic>
      <p:pic>
        <p:nvPicPr>
          <p:cNvPr id="20" name="Picture 2" descr="olar ICE"/>
          <p:cNvPicPr>
            <a:picLocks noChangeAspect="1" noChangeArrowheads="1"/>
          </p:cNvPicPr>
          <p:nvPr/>
        </p:nvPicPr>
        <p:blipFill>
          <a:blip r:embed="rId9">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1521473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b="1" dirty="0" smtClean="0">
                <a:solidFill>
                  <a:srgbClr val="0432FF"/>
                </a:solidFill>
                <a:latin typeface="Times New Roman" charset="0"/>
                <a:ea typeface="Times New Roman" charset="0"/>
                <a:cs typeface="Times New Roman" charset="0"/>
              </a:rPr>
              <a:t>Evaluation</a:t>
            </a:r>
            <a:endParaRPr lang="en-US" b="1" dirty="0">
              <a:solidFill>
                <a:srgbClr val="0432FF"/>
              </a:solidFill>
              <a:latin typeface="Times New Roman" charset="0"/>
              <a:ea typeface="Times New Roman" charset="0"/>
              <a:cs typeface="Times New Roman" charset="0"/>
            </a:endParaRPr>
          </a:p>
        </p:txBody>
      </p:sp>
      <p:sp>
        <p:nvSpPr>
          <p:cNvPr id="5" name="Rectangle 4"/>
          <p:cNvSpPr/>
          <p:nvPr/>
        </p:nvSpPr>
        <p:spPr>
          <a:xfrm>
            <a:off x="457200" y="1435522"/>
            <a:ext cx="8229600" cy="646331"/>
          </a:xfrm>
          <a:prstGeom prst="rect">
            <a:avLst/>
          </a:prstGeom>
        </p:spPr>
        <p:txBody>
          <a:bodyPr wrap="square">
            <a:spAutoFit/>
          </a:bodyPr>
          <a:lstStyle/>
          <a:p>
            <a:r>
              <a:rPr lang="en-US" i="1" dirty="0" smtClean="0">
                <a:latin typeface="Times New Roman" charset="0"/>
                <a:ea typeface="Calibri" charset="0"/>
              </a:rPr>
              <a:t>“I </a:t>
            </a:r>
            <a:r>
              <a:rPr lang="en-US" i="1" dirty="0">
                <a:latin typeface="Times New Roman" charset="0"/>
                <a:ea typeface="Calibri" charset="0"/>
              </a:rPr>
              <a:t>realize how important it is to have the students become more invested in their learning by designing their own procedures.”</a:t>
            </a:r>
            <a:r>
              <a:rPr lang="en-US" dirty="0"/>
              <a:t> </a:t>
            </a:r>
          </a:p>
        </p:txBody>
      </p:sp>
      <p:sp>
        <p:nvSpPr>
          <p:cNvPr id="6" name="Rectangle 5"/>
          <p:cNvSpPr/>
          <p:nvPr/>
        </p:nvSpPr>
        <p:spPr>
          <a:xfrm>
            <a:off x="448481" y="2685637"/>
            <a:ext cx="8661400" cy="369332"/>
          </a:xfrm>
          <a:prstGeom prst="rect">
            <a:avLst/>
          </a:prstGeom>
        </p:spPr>
        <p:txBody>
          <a:bodyPr wrap="square">
            <a:spAutoFit/>
          </a:bodyPr>
          <a:lstStyle/>
          <a:p>
            <a:r>
              <a:rPr lang="en-US" i="1" dirty="0" smtClean="0">
                <a:latin typeface="Times New Roman" charset="0"/>
                <a:ea typeface="Calibri" charset="0"/>
              </a:rPr>
              <a:t>“you had to actually think and figure out what you were looking at.”</a:t>
            </a:r>
            <a:r>
              <a:rPr lang="en-US" dirty="0" smtClean="0"/>
              <a:t> </a:t>
            </a:r>
            <a:endParaRPr lang="en-US" dirty="0"/>
          </a:p>
        </p:txBody>
      </p:sp>
      <p:sp>
        <p:nvSpPr>
          <p:cNvPr id="7" name="Rectangle 6"/>
          <p:cNvSpPr/>
          <p:nvPr/>
        </p:nvSpPr>
        <p:spPr>
          <a:xfrm>
            <a:off x="448481" y="3110410"/>
            <a:ext cx="8369300" cy="646331"/>
          </a:xfrm>
          <a:prstGeom prst="rect">
            <a:avLst/>
          </a:prstGeom>
        </p:spPr>
        <p:txBody>
          <a:bodyPr wrap="square">
            <a:spAutoFit/>
          </a:bodyPr>
          <a:lstStyle/>
          <a:p>
            <a:r>
              <a:rPr lang="en-US" i="1" dirty="0">
                <a:latin typeface="Times New Roman" charset="0"/>
                <a:ea typeface="Calibri" charset="0"/>
              </a:rPr>
              <a:t>“my group had to deal with a lot of [data]. It was very confusing and my entire group got a headache. Much respect to the people who deal with it everyday.”</a:t>
            </a:r>
            <a:r>
              <a:rPr lang="en-US" dirty="0"/>
              <a:t> </a:t>
            </a:r>
          </a:p>
        </p:txBody>
      </p:sp>
      <p:sp>
        <p:nvSpPr>
          <p:cNvPr id="8" name="TextBox 7"/>
          <p:cNvSpPr txBox="1"/>
          <p:nvPr/>
        </p:nvSpPr>
        <p:spPr>
          <a:xfrm>
            <a:off x="190500" y="1047750"/>
            <a:ext cx="1651221" cy="369332"/>
          </a:xfrm>
          <a:prstGeom prst="rect">
            <a:avLst/>
          </a:prstGeom>
          <a:noFill/>
        </p:spPr>
        <p:txBody>
          <a:bodyPr wrap="none" rtlCol="0">
            <a:spAutoFit/>
          </a:bodyPr>
          <a:lstStyle/>
          <a:p>
            <a:r>
              <a:rPr lang="en-US" b="1" dirty="0" smtClean="0">
                <a:solidFill>
                  <a:srgbClr val="0432FF"/>
                </a:solidFill>
                <a:latin typeface="Times New Roman" charset="0"/>
                <a:ea typeface="Times New Roman" charset="0"/>
                <a:cs typeface="Times New Roman" charset="0"/>
              </a:rPr>
              <a:t>Teachers said: </a:t>
            </a:r>
            <a:endParaRPr lang="en-US" b="1" dirty="0">
              <a:solidFill>
                <a:srgbClr val="0432FF"/>
              </a:solidFill>
              <a:latin typeface="Times New Roman" charset="0"/>
              <a:ea typeface="Times New Roman" charset="0"/>
              <a:cs typeface="Times New Roman" charset="0"/>
            </a:endParaRPr>
          </a:p>
        </p:txBody>
      </p:sp>
      <p:sp>
        <p:nvSpPr>
          <p:cNvPr id="9" name="TextBox 8"/>
          <p:cNvSpPr txBox="1"/>
          <p:nvPr/>
        </p:nvSpPr>
        <p:spPr>
          <a:xfrm>
            <a:off x="190500" y="2221508"/>
            <a:ext cx="1633781" cy="369332"/>
          </a:xfrm>
          <a:prstGeom prst="rect">
            <a:avLst/>
          </a:prstGeom>
          <a:noFill/>
        </p:spPr>
        <p:txBody>
          <a:bodyPr wrap="none" rtlCol="0">
            <a:spAutoFit/>
          </a:bodyPr>
          <a:lstStyle/>
          <a:p>
            <a:r>
              <a:rPr lang="en-US" b="1" dirty="0" smtClean="0">
                <a:solidFill>
                  <a:srgbClr val="0432FF"/>
                </a:solidFill>
                <a:latin typeface="Times New Roman" charset="0"/>
                <a:ea typeface="Times New Roman" charset="0"/>
                <a:cs typeface="Times New Roman" charset="0"/>
              </a:rPr>
              <a:t>Students said: </a:t>
            </a:r>
            <a:endParaRPr lang="en-US" b="1" dirty="0">
              <a:solidFill>
                <a:srgbClr val="0432FF"/>
              </a:solidFill>
              <a:latin typeface="Times New Roman" charset="0"/>
              <a:ea typeface="Times New Roman" charset="0"/>
              <a:cs typeface="Times New Roman" charset="0"/>
            </a:endParaRPr>
          </a:p>
        </p:txBody>
      </p:sp>
      <p:sp>
        <p:nvSpPr>
          <p:cNvPr id="2" name="Rectangle 1"/>
          <p:cNvSpPr/>
          <p:nvPr/>
        </p:nvSpPr>
        <p:spPr>
          <a:xfrm>
            <a:off x="536592" y="5550261"/>
            <a:ext cx="7574744" cy="584775"/>
          </a:xfrm>
          <a:prstGeom prst="rect">
            <a:avLst/>
          </a:prstGeom>
        </p:spPr>
        <p:txBody>
          <a:bodyPr wrap="square">
            <a:spAutoFit/>
          </a:bodyPr>
          <a:lstStyle/>
          <a:p>
            <a:pPr algn="just"/>
            <a:r>
              <a:rPr lang="en-US" sz="1600" i="1" dirty="0" err="1" smtClean="0">
                <a:latin typeface="Times New Roman" charset="0"/>
                <a:ea typeface="Calibri" charset="0"/>
                <a:cs typeface="Times New Roman" charset="0"/>
              </a:rPr>
              <a:t>Kohut</a:t>
            </a:r>
            <a:r>
              <a:rPr lang="en-US" sz="1600" i="1" dirty="0" smtClean="0">
                <a:latin typeface="Times New Roman" charset="0"/>
                <a:ea typeface="Calibri" charset="0"/>
                <a:cs typeface="Times New Roman" charset="0"/>
              </a:rPr>
              <a:t>, J., et al., Project </a:t>
            </a:r>
            <a:r>
              <a:rPr lang="en-US" sz="1600" i="1" dirty="0">
                <a:latin typeface="Times New Roman" charset="0"/>
                <a:ea typeface="Calibri" charset="0"/>
                <a:cs typeface="Times New Roman" charset="0"/>
              </a:rPr>
              <a:t>CONVERGE: A broader impact plan that engaged educators and students in the process of polar ocean science campaigns</a:t>
            </a:r>
            <a:r>
              <a:rPr lang="en-US" sz="1600" i="1" dirty="0" smtClean="0">
                <a:latin typeface="Times New Roman" charset="0"/>
                <a:ea typeface="Calibri" charset="0"/>
                <a:cs typeface="Times New Roman" charset="0"/>
              </a:rPr>
              <a:t>. </a:t>
            </a:r>
            <a:endParaRPr lang="en-US" sz="1600" i="1" dirty="0">
              <a:effectLst/>
              <a:latin typeface="Calibri" charset="0"/>
              <a:ea typeface="Calibri" charset="0"/>
              <a:cs typeface="Times New Roman" charset="0"/>
            </a:endParaRPr>
          </a:p>
        </p:txBody>
      </p:sp>
      <p:sp>
        <p:nvSpPr>
          <p:cNvPr id="3" name="Rectangle 2"/>
          <p:cNvSpPr/>
          <p:nvPr/>
        </p:nvSpPr>
        <p:spPr>
          <a:xfrm>
            <a:off x="148436" y="5277609"/>
            <a:ext cx="8204200" cy="369332"/>
          </a:xfrm>
          <a:prstGeom prst="rect">
            <a:avLst/>
          </a:prstGeom>
        </p:spPr>
        <p:txBody>
          <a:bodyPr wrap="square">
            <a:spAutoFit/>
          </a:bodyPr>
          <a:lstStyle/>
          <a:p>
            <a:pPr algn="just"/>
            <a:r>
              <a:rPr lang="en-US" b="1" dirty="0">
                <a:latin typeface="Times New Roman" charset="0"/>
                <a:ea typeface="Calibri" charset="0"/>
                <a:cs typeface="Times New Roman" charset="0"/>
              </a:rPr>
              <a:t>Blue Futures, Educating the next </a:t>
            </a:r>
            <a:r>
              <a:rPr lang="en-US" b="1" dirty="0" smtClean="0">
                <a:latin typeface="Times New Roman" charset="0"/>
                <a:ea typeface="Calibri" charset="0"/>
                <a:cs typeface="Times New Roman" charset="0"/>
              </a:rPr>
              <a:t>generation: </a:t>
            </a:r>
            <a:r>
              <a:rPr lang="en-US" dirty="0" smtClean="0">
                <a:latin typeface="Times New Roman" charset="0"/>
                <a:ea typeface="Calibri" charset="0"/>
                <a:cs typeface="Times New Roman" charset="0"/>
              </a:rPr>
              <a:t>MTS Journal </a:t>
            </a:r>
            <a:r>
              <a:rPr lang="en-US" dirty="0">
                <a:latin typeface="Times New Roman" charset="0"/>
                <a:ea typeface="Calibri" charset="0"/>
                <a:cs typeface="Times New Roman" charset="0"/>
              </a:rPr>
              <a:t>Special Issue</a:t>
            </a:r>
            <a:r>
              <a:rPr lang="en-US" dirty="0" smtClean="0">
                <a:latin typeface="Times New Roman" charset="0"/>
                <a:ea typeface="Calibri" charset="0"/>
                <a:cs typeface="Times New Roman" charset="0"/>
              </a:rPr>
              <a:t>:</a:t>
            </a:r>
            <a:endParaRPr lang="en-US" dirty="0">
              <a:latin typeface="Calibri" charset="0"/>
              <a:ea typeface="Calibri" charset="0"/>
              <a:cs typeface="Times New Roman" charset="0"/>
            </a:endParaRPr>
          </a:p>
        </p:txBody>
      </p:sp>
      <p:pic>
        <p:nvPicPr>
          <p:cNvPr id="15" name="Picture 51" descr="rucool_logo.jp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16"/>
          <p:cNvSpPr/>
          <p:nvPr/>
        </p:nvSpPr>
        <p:spPr>
          <a:xfrm>
            <a:off x="167159" y="3862543"/>
            <a:ext cx="1697901" cy="369332"/>
          </a:xfrm>
          <a:prstGeom prst="rect">
            <a:avLst/>
          </a:prstGeom>
        </p:spPr>
        <p:txBody>
          <a:bodyPr wrap="none">
            <a:spAutoFit/>
          </a:bodyPr>
          <a:lstStyle/>
          <a:p>
            <a:r>
              <a:rPr lang="en-US" b="1" dirty="0" smtClean="0">
                <a:solidFill>
                  <a:srgbClr val="0432FF"/>
                </a:solidFill>
                <a:latin typeface="Times New Roman" charset="0"/>
                <a:ea typeface="Times New Roman" charset="0"/>
                <a:cs typeface="Times New Roman" charset="0"/>
              </a:rPr>
              <a:t>Scientists </a:t>
            </a:r>
            <a:r>
              <a:rPr lang="en-US" b="1" dirty="0">
                <a:solidFill>
                  <a:srgbClr val="0432FF"/>
                </a:solidFill>
                <a:latin typeface="Times New Roman" charset="0"/>
                <a:ea typeface="Times New Roman" charset="0"/>
                <a:cs typeface="Times New Roman" charset="0"/>
              </a:rPr>
              <a:t>said: </a:t>
            </a:r>
          </a:p>
        </p:txBody>
      </p:sp>
      <p:sp>
        <p:nvSpPr>
          <p:cNvPr id="18" name="Rectangle 17"/>
          <p:cNvSpPr/>
          <p:nvPr/>
        </p:nvSpPr>
        <p:spPr>
          <a:xfrm>
            <a:off x="536592" y="4198134"/>
            <a:ext cx="8573289" cy="646331"/>
          </a:xfrm>
          <a:prstGeom prst="rect">
            <a:avLst/>
          </a:prstGeom>
        </p:spPr>
        <p:txBody>
          <a:bodyPr wrap="square">
            <a:spAutoFit/>
          </a:bodyPr>
          <a:lstStyle/>
          <a:p>
            <a:r>
              <a:rPr lang="en-US" i="1" dirty="0" smtClean="0">
                <a:latin typeface="Times New Roman" charset="0"/>
                <a:ea typeface="Times New Roman" charset="0"/>
                <a:cs typeface="Times New Roman" charset="0"/>
              </a:rPr>
              <a:t>“Too often, we</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get</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wrapped</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up</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in</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our</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research</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and</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forget</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the</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importance</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of</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outreach. When</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this</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happens</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we</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end</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up</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segregating</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ourselves</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from</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the</a:t>
            </a:r>
            <a:r>
              <a:rPr lang="en-US" i="1" dirty="0">
                <a:latin typeface="Times New Roman" charset="0"/>
                <a:ea typeface="Times New Roman" charset="0"/>
                <a:cs typeface="Times New Roman" charset="0"/>
              </a:rPr>
              <a:t> </a:t>
            </a:r>
            <a:r>
              <a:rPr lang="en-US" i="1" dirty="0" smtClean="0">
                <a:latin typeface="Times New Roman" charset="0"/>
                <a:ea typeface="Times New Roman" charset="0"/>
                <a:cs typeface="Times New Roman" charset="0"/>
              </a:rPr>
              <a:t>public.” </a:t>
            </a:r>
            <a:endParaRPr lang="en-US" i="1" dirty="0">
              <a:latin typeface="Times New Roman" charset="0"/>
              <a:ea typeface="Times New Roman" charset="0"/>
              <a:cs typeface="Times New Roman" charset="0"/>
            </a:endParaRPr>
          </a:p>
        </p:txBody>
      </p:sp>
      <p:pic>
        <p:nvPicPr>
          <p:cNvPr id="19" name="Picture 18" descr="LOGO.png"/>
          <p:cNvPicPr>
            <a:picLocks noChangeAspect="1"/>
          </p:cNvPicPr>
          <p:nvPr/>
        </p:nvPicPr>
        <p:blipFill rotWithShape="1">
          <a:blip r:embed="rId3">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20" name="Group 19"/>
          <p:cNvGrpSpPr>
            <a:grpSpLocks noChangeAspect="1"/>
          </p:cNvGrpSpPr>
          <p:nvPr/>
        </p:nvGrpSpPr>
        <p:grpSpPr>
          <a:xfrm>
            <a:off x="8402519" y="6196522"/>
            <a:ext cx="623065" cy="626818"/>
            <a:chOff x="9334500" y="3194050"/>
            <a:chExt cx="2108200" cy="2120900"/>
          </a:xfrm>
        </p:grpSpPr>
        <p:sp>
          <p:nvSpPr>
            <p:cNvPr id="21" name="Oval 20"/>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3" name="Picture 22"/>
          <p:cNvPicPr>
            <a:picLocks noChangeAspect="1"/>
          </p:cNvPicPr>
          <p:nvPr/>
        </p:nvPicPr>
        <p:blipFill>
          <a:blip r:embed="rId5">
            <a:alphaModFix amt="30000"/>
          </a:blip>
          <a:stretch>
            <a:fillRect/>
          </a:stretch>
        </p:blipFill>
        <p:spPr>
          <a:xfrm>
            <a:off x="5567145" y="6229453"/>
            <a:ext cx="593435" cy="593435"/>
          </a:xfrm>
          <a:prstGeom prst="ellipse">
            <a:avLst/>
          </a:prstGeom>
          <a:ln>
            <a:noFill/>
          </a:ln>
        </p:spPr>
      </p:pic>
      <p:pic>
        <p:nvPicPr>
          <p:cNvPr id="24" name="Picture 2" descr="olar ICE"/>
          <p:cNvPicPr>
            <a:picLocks noChangeAspect="1" noChangeArrowheads="1"/>
          </p:cNvPicPr>
          <p:nvPr/>
        </p:nvPicPr>
        <p:blipFill>
          <a:blip r:embed="rId6">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641276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8558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551" y="2282303"/>
            <a:ext cx="3942099" cy="2370330"/>
          </a:xfrm>
          <a:prstGeom prst="rect">
            <a:avLst/>
          </a:prstGeom>
          <a:ln>
            <a:solidFill>
              <a:schemeClr val="tx1"/>
            </a:solidFill>
          </a:ln>
        </p:spPr>
      </p:pic>
      <p:pic>
        <p:nvPicPr>
          <p:cNvPr id="6" name="Picture 5" descr="_DSC151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2132" y="1232149"/>
            <a:ext cx="2321919" cy="1548702"/>
          </a:xfrm>
          <a:prstGeom prst="rect">
            <a:avLst/>
          </a:prstGeom>
          <a:ln>
            <a:solidFill>
              <a:schemeClr val="tx1"/>
            </a:solidFill>
          </a:ln>
        </p:spPr>
      </p:pic>
      <p:grpSp>
        <p:nvGrpSpPr>
          <p:cNvPr id="7" name="Group 6"/>
          <p:cNvGrpSpPr>
            <a:grpSpLocks noChangeAspect="1"/>
          </p:cNvGrpSpPr>
          <p:nvPr/>
        </p:nvGrpSpPr>
        <p:grpSpPr>
          <a:xfrm>
            <a:off x="4780544" y="3480774"/>
            <a:ext cx="3933507" cy="2343717"/>
            <a:chOff x="2387600" y="1892300"/>
            <a:chExt cx="6502400" cy="3937000"/>
          </a:xfrm>
        </p:grpSpPr>
        <p:pic>
          <p:nvPicPr>
            <p:cNvPr id="8" name="Picture 7"/>
            <p:cNvPicPr>
              <a:picLocks noChangeAspect="1"/>
            </p:cNvPicPr>
            <p:nvPr/>
          </p:nvPicPr>
          <p:blipFill>
            <a:blip r:embed="rId5"/>
            <a:stretch>
              <a:fillRect/>
            </a:stretch>
          </p:blipFill>
          <p:spPr>
            <a:xfrm>
              <a:off x="2387600" y="1892300"/>
              <a:ext cx="6502400" cy="3937000"/>
            </a:xfrm>
            <a:prstGeom prst="rect">
              <a:avLst/>
            </a:prstGeom>
            <a:ln>
              <a:solidFill>
                <a:schemeClr val="tx1"/>
              </a:solidFill>
            </a:ln>
          </p:spPr>
        </p:pic>
        <p:sp>
          <p:nvSpPr>
            <p:cNvPr id="9" name="5-Point Star 8"/>
            <p:cNvSpPr/>
            <p:nvPr/>
          </p:nvSpPr>
          <p:spPr>
            <a:xfrm>
              <a:off x="3733800" y="3794760"/>
              <a:ext cx="330200" cy="237490"/>
            </a:xfrm>
            <a:prstGeom prst="star5">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7886700" y="3115310"/>
              <a:ext cx="330200" cy="237490"/>
            </a:xfrm>
            <a:prstGeom prst="star5">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4508500" y="3471545"/>
              <a:ext cx="330200" cy="237490"/>
            </a:xfrm>
            <a:prstGeom prst="star5">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2489200" y="3234055"/>
              <a:ext cx="330200" cy="237490"/>
            </a:xfrm>
            <a:prstGeom prst="star5">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7023100" y="3471545"/>
              <a:ext cx="330200" cy="237490"/>
            </a:xfrm>
            <a:prstGeom prst="star5">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6019800" y="3913505"/>
              <a:ext cx="330200" cy="237490"/>
            </a:xfrm>
            <a:prstGeom prst="star5">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descr="LOGO.png"/>
          <p:cNvPicPr>
            <a:picLocks noChangeAspect="1"/>
          </p:cNvPicPr>
          <p:nvPr/>
        </p:nvPicPr>
        <p:blipFill rotWithShape="1">
          <a:blip r:embed="rId6">
            <a:alphaModFix amt="30000"/>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noFill/>
          </a:ln>
        </p:spPr>
      </p:pic>
      <p:grpSp>
        <p:nvGrpSpPr>
          <p:cNvPr id="18" name="Group 17"/>
          <p:cNvGrpSpPr>
            <a:grpSpLocks noChangeAspect="1"/>
          </p:cNvGrpSpPr>
          <p:nvPr/>
        </p:nvGrpSpPr>
        <p:grpSpPr>
          <a:xfrm>
            <a:off x="8402519" y="6196522"/>
            <a:ext cx="623065" cy="626818"/>
            <a:chOff x="9334500" y="3194050"/>
            <a:chExt cx="2108200" cy="2120900"/>
          </a:xfrm>
        </p:grpSpPr>
        <p:sp>
          <p:nvSpPr>
            <p:cNvPr id="19" name="Oval 18"/>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1" name="Picture 20"/>
          <p:cNvPicPr>
            <a:picLocks noChangeAspect="1"/>
          </p:cNvPicPr>
          <p:nvPr/>
        </p:nvPicPr>
        <p:blipFill>
          <a:blip r:embed="rId8">
            <a:alphaModFix amt="30000"/>
          </a:blip>
          <a:stretch>
            <a:fillRect/>
          </a:stretch>
        </p:blipFill>
        <p:spPr>
          <a:xfrm>
            <a:off x="5567145" y="6229453"/>
            <a:ext cx="593435" cy="593435"/>
          </a:xfrm>
          <a:prstGeom prst="ellipse">
            <a:avLst/>
          </a:prstGeom>
          <a:ln>
            <a:noFill/>
          </a:ln>
        </p:spPr>
      </p:pic>
      <p:pic>
        <p:nvPicPr>
          <p:cNvPr id="22" name="Picture 2" descr="olar ICE"/>
          <p:cNvPicPr>
            <a:picLocks noChangeAspect="1" noChangeArrowheads="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schemeClr>
          </a:solidFill>
        </p:spPr>
      </p:pic>
      <p:pic>
        <p:nvPicPr>
          <p:cNvPr id="23" name="Picture 51" descr="rucool_logo.jpg"/>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0" y="1098623"/>
            <a:ext cx="4104650" cy="369332"/>
          </a:xfrm>
          <a:prstGeom prst="rect">
            <a:avLst/>
          </a:prstGeom>
          <a:noFill/>
        </p:spPr>
        <p:txBody>
          <a:bodyPr wrap="none" rtlCol="0">
            <a:spAutoFit/>
          </a:bodyPr>
          <a:lstStyle/>
          <a:p>
            <a:r>
              <a:rPr lang="en-US" b="1" dirty="0" smtClean="0">
                <a:solidFill>
                  <a:srgbClr val="0432FF"/>
                </a:solidFill>
                <a:latin typeface="Times New Roman" charset="0"/>
                <a:ea typeface="Times New Roman" charset="0"/>
                <a:cs typeface="Times New Roman" charset="0"/>
              </a:rPr>
              <a:t>Immersing Students in Polar Research</a:t>
            </a:r>
            <a:endParaRPr lang="en-US" b="1" dirty="0">
              <a:solidFill>
                <a:srgbClr val="0432FF"/>
              </a:solidFill>
              <a:latin typeface="Times New Roman" charset="0"/>
              <a:ea typeface="Times New Roman" charset="0"/>
              <a:cs typeface="Times New Roman" charset="0"/>
            </a:endParaRPr>
          </a:p>
        </p:txBody>
      </p:sp>
      <p:sp>
        <p:nvSpPr>
          <p:cNvPr id="3" name="TextBox 2"/>
          <p:cNvSpPr txBox="1"/>
          <p:nvPr/>
        </p:nvSpPr>
        <p:spPr>
          <a:xfrm>
            <a:off x="162551" y="1837223"/>
            <a:ext cx="1471813" cy="338554"/>
          </a:xfrm>
          <a:prstGeom prst="rect">
            <a:avLst/>
          </a:prstGeom>
          <a:noFill/>
        </p:spPr>
        <p:txBody>
          <a:bodyPr wrap="none" rtlCol="0">
            <a:spAutoFit/>
          </a:bodyPr>
          <a:lstStyle/>
          <a:p>
            <a:r>
              <a:rPr lang="en-US" sz="1600" b="1" dirty="0" smtClean="0">
                <a:latin typeface="Times New Roman" charset="0"/>
                <a:ea typeface="Times New Roman" charset="0"/>
                <a:cs typeface="Times New Roman" charset="0"/>
              </a:rPr>
              <a:t>A Formal RFP</a:t>
            </a:r>
            <a:endParaRPr lang="en-US" sz="1600" b="1" dirty="0">
              <a:latin typeface="Times New Roman" charset="0"/>
              <a:ea typeface="Times New Roman" charset="0"/>
              <a:cs typeface="Times New Roman" charset="0"/>
            </a:endParaRPr>
          </a:p>
        </p:txBody>
      </p:sp>
      <p:sp>
        <p:nvSpPr>
          <p:cNvPr id="24" name="TextBox 23"/>
          <p:cNvSpPr txBox="1"/>
          <p:nvPr/>
        </p:nvSpPr>
        <p:spPr>
          <a:xfrm>
            <a:off x="4702094" y="3083220"/>
            <a:ext cx="2541080" cy="338554"/>
          </a:xfrm>
          <a:prstGeom prst="rect">
            <a:avLst/>
          </a:prstGeom>
          <a:noFill/>
        </p:spPr>
        <p:txBody>
          <a:bodyPr wrap="none" rtlCol="0">
            <a:spAutoFit/>
          </a:bodyPr>
          <a:lstStyle/>
          <a:p>
            <a:r>
              <a:rPr lang="en-US" sz="1600" b="1" dirty="0" smtClean="0">
                <a:latin typeface="Times New Roman" charset="0"/>
                <a:ea typeface="Times New Roman" charset="0"/>
                <a:cs typeface="Times New Roman" charset="0"/>
              </a:rPr>
              <a:t>Expanding Geographically</a:t>
            </a:r>
            <a:endParaRPr lang="en-US" sz="1600" b="1" dirty="0">
              <a:latin typeface="Times New Roman" charset="0"/>
              <a:ea typeface="Times New Roman" charset="0"/>
              <a:cs typeface="Times New Roman" charset="0"/>
            </a:endParaRPr>
          </a:p>
        </p:txBody>
      </p:sp>
      <p:sp>
        <p:nvSpPr>
          <p:cNvPr id="26" name="TextBox 25"/>
          <p:cNvSpPr txBox="1"/>
          <p:nvPr/>
        </p:nvSpPr>
        <p:spPr>
          <a:xfrm>
            <a:off x="335973" y="5124697"/>
            <a:ext cx="3950633" cy="830997"/>
          </a:xfrm>
          <a:prstGeom prst="rect">
            <a:avLst/>
          </a:prstGeom>
          <a:noFill/>
        </p:spPr>
        <p:txBody>
          <a:bodyPr wrap="none" rtlCol="0">
            <a:spAutoFit/>
          </a:bodyPr>
          <a:lstStyle/>
          <a:p>
            <a:r>
              <a:rPr lang="en-US" sz="1600" b="1" dirty="0" smtClean="0">
                <a:latin typeface="Times New Roman" charset="0"/>
                <a:ea typeface="Times New Roman" charset="0"/>
                <a:cs typeface="Times New Roman" charset="0"/>
              </a:rPr>
              <a:t>For much more information, </a:t>
            </a:r>
          </a:p>
          <a:p>
            <a:r>
              <a:rPr lang="en-US" sz="1600" b="1" dirty="0" smtClean="0">
                <a:latin typeface="Times New Roman" charset="0"/>
                <a:ea typeface="Times New Roman" charset="0"/>
                <a:cs typeface="Times New Roman" charset="0"/>
              </a:rPr>
              <a:t>visit </a:t>
            </a:r>
            <a:r>
              <a:rPr lang="en-US" sz="1600" b="1" dirty="0">
                <a:latin typeface="Times New Roman" charset="0"/>
                <a:ea typeface="Times New Roman" charset="0"/>
                <a:cs typeface="Times New Roman" charset="0"/>
              </a:rPr>
              <a:t> </a:t>
            </a:r>
            <a:r>
              <a:rPr lang="en-US" sz="1600" b="1" dirty="0" smtClean="0">
                <a:latin typeface="Times New Roman" charset="0"/>
                <a:ea typeface="Times New Roman" charset="0"/>
                <a:cs typeface="Times New Roman" charset="0"/>
              </a:rPr>
              <a:t>Hunter-Thomson et al., Today 4-6 pm</a:t>
            </a:r>
          </a:p>
          <a:p>
            <a:r>
              <a:rPr lang="en-US" sz="1600" b="1" dirty="0" smtClean="0">
                <a:latin typeface="Times New Roman" charset="0"/>
                <a:ea typeface="Times New Roman" charset="0"/>
                <a:cs typeface="Times New Roman" charset="0"/>
              </a:rPr>
              <a:t>Poster # ED14B-2332</a:t>
            </a:r>
            <a:endParaRPr lang="en-US" sz="16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37470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5796"/>
          </a:xfrm>
        </p:spPr>
        <p:txBody>
          <a:bodyPr>
            <a:normAutofit/>
          </a:bodyPr>
          <a:lstStyle/>
          <a:p>
            <a:r>
              <a:rPr lang="en-US" sz="4000" b="1" dirty="0" smtClean="0">
                <a:solidFill>
                  <a:srgbClr val="0000FF"/>
                </a:solidFill>
                <a:latin typeface="Times New Roman"/>
                <a:cs typeface="Times New Roman"/>
              </a:rPr>
              <a:t>Summary</a:t>
            </a:r>
            <a:endParaRPr lang="en-US" sz="4000" b="1" dirty="0">
              <a:solidFill>
                <a:srgbClr val="0000FF"/>
              </a:solidFill>
              <a:latin typeface="Times New Roman"/>
              <a:cs typeface="Times New Roman"/>
            </a:endParaRPr>
          </a:p>
        </p:txBody>
      </p:sp>
      <p:pic>
        <p:nvPicPr>
          <p:cNvPr id="6" name="Picture 5" descr="LOGO.png"/>
          <p:cNvPicPr>
            <a:picLocks noChangeAspect="1"/>
          </p:cNvPicPr>
          <p:nvPr/>
        </p:nvPicPr>
        <p:blipFill rotWithShape="1">
          <a:blip r:embed="rId3">
            <a:extLst>
              <a:ext uri="{28A0092B-C50C-407E-A947-70E740481C1C}">
                <a14:useLocalDpi xmlns:a14="http://schemas.microsoft.com/office/drawing/2010/main" val="0"/>
              </a:ext>
            </a:extLst>
          </a:blip>
          <a:srcRect l="12917" t="15614" r="7223" b="16111"/>
          <a:stretch/>
        </p:blipFill>
        <p:spPr>
          <a:xfrm>
            <a:off x="3934111" y="4596757"/>
            <a:ext cx="1607127" cy="1030464"/>
          </a:xfrm>
          <a:prstGeom prst="ellipse">
            <a:avLst/>
          </a:prstGeom>
          <a:ln>
            <a:solidFill>
              <a:schemeClr val="tx1"/>
            </a:solidFill>
          </a:ln>
        </p:spPr>
      </p:pic>
      <p:sp>
        <p:nvSpPr>
          <p:cNvPr id="7" name="TextBox 5"/>
          <p:cNvSpPr txBox="1">
            <a:spLocks noChangeArrowheads="1"/>
          </p:cNvSpPr>
          <p:nvPr/>
        </p:nvSpPr>
        <p:spPr bwMode="auto">
          <a:xfrm>
            <a:off x="3309015" y="5740124"/>
            <a:ext cx="2857321" cy="338554"/>
          </a:xfrm>
          <a:prstGeom prst="rect">
            <a:avLst/>
          </a:prstGeom>
          <a:solidFill>
            <a:schemeClr val="bg1">
              <a:alpha val="50000"/>
            </a:schemeClr>
          </a:solidFill>
          <a:ln w="9525">
            <a:noFill/>
            <a:miter lim="800000"/>
            <a:headEnd/>
            <a:tailEnd/>
          </a:ln>
        </p:spPr>
        <p:txBody>
          <a:bodyPr wrap="none">
            <a:prstTxWarp prst="textNoShape">
              <a:avLst/>
            </a:prstTxWarp>
            <a:spAutoFit/>
          </a:bodyPr>
          <a:lstStyle/>
          <a:p>
            <a:r>
              <a:rPr lang="en-US" sz="1600" dirty="0">
                <a:solidFill>
                  <a:srgbClr val="000000"/>
                </a:solidFill>
                <a:latin typeface="Calibri"/>
                <a:ea typeface="Calibri"/>
                <a:cs typeface="Calibri"/>
                <a:hlinkClick r:id="rId4"/>
              </a:rPr>
              <a:t>http://coseenow.net</a:t>
            </a:r>
            <a:r>
              <a:rPr lang="en-US" sz="1600" dirty="0" smtClean="0">
                <a:solidFill>
                  <a:srgbClr val="000000"/>
                </a:solidFill>
                <a:latin typeface="Calibri"/>
                <a:ea typeface="Calibri"/>
                <a:cs typeface="Calibri"/>
                <a:hlinkClick r:id="rId4"/>
              </a:rPr>
              <a:t>/converge/</a:t>
            </a:r>
            <a:r>
              <a:rPr lang="en-US" sz="1600" dirty="0" smtClean="0">
                <a:solidFill>
                  <a:srgbClr val="000000"/>
                </a:solidFill>
                <a:latin typeface="Calibri"/>
                <a:ea typeface="Calibri"/>
                <a:cs typeface="Calibri"/>
              </a:rPr>
              <a:t> </a:t>
            </a:r>
            <a:endParaRPr lang="en-US" sz="1600" dirty="0">
              <a:solidFill>
                <a:srgbClr val="000000"/>
              </a:solidFill>
              <a:latin typeface="Calibri"/>
              <a:ea typeface="Calibri"/>
              <a:cs typeface="Calibri"/>
            </a:endParaRPr>
          </a:p>
        </p:txBody>
      </p:sp>
      <p:sp>
        <p:nvSpPr>
          <p:cNvPr id="9" name="TextBox 8"/>
          <p:cNvSpPr txBox="1">
            <a:spLocks noChangeArrowheads="1"/>
          </p:cNvSpPr>
          <p:nvPr/>
        </p:nvSpPr>
        <p:spPr bwMode="auto">
          <a:xfrm>
            <a:off x="6666288" y="5745195"/>
            <a:ext cx="1927322" cy="338554"/>
          </a:xfrm>
          <a:prstGeom prst="rect">
            <a:avLst/>
          </a:prstGeom>
          <a:solidFill>
            <a:schemeClr val="bg1">
              <a:alpha val="50000"/>
            </a:schemeClr>
          </a:solidFill>
          <a:ln w="9525">
            <a:noFill/>
            <a:miter lim="800000"/>
            <a:headEnd/>
            <a:tailEnd/>
          </a:ln>
        </p:spPr>
        <p:txBody>
          <a:bodyPr wrap="none">
            <a:prstTxWarp prst="textNoShape">
              <a:avLst/>
            </a:prstTxWarp>
            <a:spAutoFit/>
          </a:bodyPr>
          <a:lstStyle/>
          <a:p>
            <a:r>
              <a:rPr lang="en-US" sz="1600" dirty="0">
                <a:solidFill>
                  <a:srgbClr val="000000"/>
                </a:solidFill>
                <a:latin typeface="Calibri"/>
                <a:ea typeface="Calibri"/>
                <a:cs typeface="Calibri"/>
                <a:hlinkClick r:id="rId4"/>
              </a:rPr>
              <a:t>http:/</a:t>
            </a:r>
            <a:r>
              <a:rPr lang="en-US" sz="1600" dirty="0" smtClean="0">
                <a:solidFill>
                  <a:srgbClr val="000000"/>
                </a:solidFill>
                <a:latin typeface="Calibri"/>
                <a:ea typeface="Calibri"/>
                <a:cs typeface="Calibri"/>
                <a:hlinkClick r:id="rId4"/>
              </a:rPr>
              <a:t>/polar-ice.org/</a:t>
            </a:r>
            <a:r>
              <a:rPr lang="en-US" sz="1600" dirty="0" smtClean="0">
                <a:solidFill>
                  <a:srgbClr val="000000"/>
                </a:solidFill>
                <a:latin typeface="Calibri"/>
                <a:ea typeface="Calibri"/>
                <a:cs typeface="Calibri"/>
              </a:rPr>
              <a:t> </a:t>
            </a:r>
            <a:endParaRPr lang="en-US" sz="1600" dirty="0">
              <a:solidFill>
                <a:srgbClr val="000000"/>
              </a:solidFill>
              <a:latin typeface="Calibri"/>
              <a:ea typeface="Calibri"/>
              <a:cs typeface="Calibri"/>
            </a:endParaRPr>
          </a:p>
        </p:txBody>
      </p:sp>
      <p:sp>
        <p:nvSpPr>
          <p:cNvPr id="3" name="Rectangle 2"/>
          <p:cNvSpPr/>
          <p:nvPr/>
        </p:nvSpPr>
        <p:spPr>
          <a:xfrm>
            <a:off x="160570" y="861046"/>
            <a:ext cx="8665930" cy="3600986"/>
          </a:xfrm>
          <a:prstGeom prst="rect">
            <a:avLst/>
          </a:prstGeom>
        </p:spPr>
        <p:txBody>
          <a:bodyPr wrap="square">
            <a:spAutoFit/>
          </a:bodyPr>
          <a:lstStyle/>
          <a:p>
            <a:pPr marL="342900" indent="-342900" algn="just">
              <a:buFont typeface="Arial" charset="0"/>
              <a:buChar char="•"/>
            </a:pPr>
            <a:r>
              <a:rPr lang="en-US" sz="2000" b="1" dirty="0" smtClean="0">
                <a:solidFill>
                  <a:srgbClr val="0432FF"/>
                </a:solidFill>
                <a:latin typeface="Times New Roman" charset="0"/>
                <a:ea typeface="Calibri" charset="0"/>
                <a:cs typeface="Times New Roman" charset="0"/>
              </a:rPr>
              <a:t>Educators </a:t>
            </a:r>
            <a:r>
              <a:rPr lang="en-US" sz="2000" b="1" dirty="0">
                <a:solidFill>
                  <a:srgbClr val="0432FF"/>
                </a:solidFill>
                <a:latin typeface="Times New Roman" charset="0"/>
                <a:ea typeface="Calibri" charset="0"/>
                <a:cs typeface="Times New Roman" charset="0"/>
              </a:rPr>
              <a:t>and </a:t>
            </a:r>
            <a:r>
              <a:rPr lang="en-US" sz="2000" b="1" dirty="0" smtClean="0">
                <a:solidFill>
                  <a:srgbClr val="0432FF"/>
                </a:solidFill>
                <a:latin typeface="Times New Roman" charset="0"/>
                <a:ea typeface="Calibri" charset="0"/>
                <a:cs typeface="Times New Roman" charset="0"/>
              </a:rPr>
              <a:t>students: </a:t>
            </a:r>
            <a:r>
              <a:rPr lang="en-US" sz="2000" dirty="0">
                <a:latin typeface="Times New Roman" charset="0"/>
                <a:ea typeface="Calibri" charset="0"/>
                <a:cs typeface="Times New Roman" charset="0"/>
              </a:rPr>
              <a:t>increased their understanding of the authentic process of science and use of real-world data. </a:t>
            </a:r>
            <a:endParaRPr lang="en-US" sz="2000" dirty="0" smtClean="0">
              <a:latin typeface="Times New Roman" charset="0"/>
              <a:ea typeface="Calibri" charset="0"/>
              <a:cs typeface="Times New Roman" charset="0"/>
            </a:endParaRPr>
          </a:p>
          <a:p>
            <a:pPr marL="342900" indent="-342900" algn="just">
              <a:buFont typeface="Arial" charset="0"/>
              <a:buChar char="•"/>
            </a:pPr>
            <a:endParaRPr lang="en-US" sz="1600" dirty="0">
              <a:latin typeface="Times New Roman" charset="0"/>
              <a:ea typeface="Calibri" charset="0"/>
              <a:cs typeface="Times New Roman" charset="0"/>
            </a:endParaRPr>
          </a:p>
          <a:p>
            <a:pPr marL="342900" indent="-342900" algn="just">
              <a:buFont typeface="Arial" charset="0"/>
              <a:buChar char="•"/>
            </a:pPr>
            <a:r>
              <a:rPr lang="en-US" sz="2000" b="1" dirty="0" smtClean="0">
                <a:solidFill>
                  <a:srgbClr val="0432FF"/>
                </a:solidFill>
                <a:latin typeface="Times New Roman" charset="0"/>
                <a:ea typeface="Calibri" charset="0"/>
                <a:cs typeface="Times New Roman" charset="0"/>
              </a:rPr>
              <a:t>Educators:</a:t>
            </a:r>
            <a:r>
              <a:rPr lang="en-US" sz="2000" dirty="0" smtClean="0">
                <a:latin typeface="Times New Roman" charset="0"/>
                <a:ea typeface="Calibri" charset="0"/>
                <a:cs typeface="Times New Roman" charset="0"/>
              </a:rPr>
              <a:t> changed their approach </a:t>
            </a:r>
            <a:r>
              <a:rPr lang="en-US" sz="2000" dirty="0">
                <a:latin typeface="Times New Roman" charset="0"/>
                <a:ea typeface="Calibri" charset="0"/>
                <a:cs typeface="Times New Roman" charset="0"/>
              </a:rPr>
              <a:t>to teaching the process of science to be more active and </a:t>
            </a:r>
            <a:r>
              <a:rPr lang="en-US" sz="2000" dirty="0" smtClean="0">
                <a:latin typeface="Times New Roman" charset="0"/>
                <a:ea typeface="Calibri" charset="0"/>
                <a:cs typeface="Times New Roman" charset="0"/>
              </a:rPr>
              <a:t>student-led.</a:t>
            </a:r>
          </a:p>
          <a:p>
            <a:pPr marL="342900" indent="-342900" algn="just">
              <a:buFont typeface="Arial" charset="0"/>
              <a:buChar char="•"/>
            </a:pPr>
            <a:endParaRPr lang="en-US" sz="1600" dirty="0">
              <a:latin typeface="Times New Roman" charset="0"/>
              <a:ea typeface="Calibri" charset="0"/>
              <a:cs typeface="Times New Roman" charset="0"/>
            </a:endParaRPr>
          </a:p>
          <a:p>
            <a:pPr marL="342900" indent="-342900" algn="just">
              <a:buFont typeface="Arial" charset="0"/>
              <a:buChar char="•"/>
            </a:pPr>
            <a:r>
              <a:rPr lang="en-US" sz="2000" b="1" dirty="0" smtClean="0">
                <a:solidFill>
                  <a:srgbClr val="0432FF"/>
                </a:solidFill>
                <a:latin typeface="Times New Roman" charset="0"/>
                <a:ea typeface="Calibri" charset="0"/>
                <a:cs typeface="Times New Roman" charset="0"/>
              </a:rPr>
              <a:t>Students:</a:t>
            </a:r>
            <a:r>
              <a:rPr lang="en-US" sz="2000" dirty="0" smtClean="0">
                <a:latin typeface="Times New Roman" charset="0"/>
                <a:ea typeface="Calibri" charset="0"/>
                <a:cs typeface="Times New Roman" charset="0"/>
              </a:rPr>
              <a:t> saw themselves </a:t>
            </a:r>
            <a:r>
              <a:rPr lang="en-US" sz="2000" dirty="0">
                <a:latin typeface="Times New Roman" charset="0"/>
                <a:ea typeface="Calibri" charset="0"/>
                <a:cs typeface="Times New Roman" charset="0"/>
              </a:rPr>
              <a:t>as contributing scientists and as active drivers of their learning process</a:t>
            </a:r>
            <a:r>
              <a:rPr lang="en-US" sz="2000" dirty="0" smtClean="0">
                <a:latin typeface="Times New Roman" charset="0"/>
                <a:ea typeface="Calibri" charset="0"/>
                <a:cs typeface="Times New Roman" charset="0"/>
              </a:rPr>
              <a:t>.</a:t>
            </a:r>
          </a:p>
          <a:p>
            <a:pPr marL="342900" indent="-342900" algn="just">
              <a:buFont typeface="Arial" charset="0"/>
              <a:buChar char="•"/>
            </a:pPr>
            <a:endParaRPr lang="en-US" sz="1600" dirty="0">
              <a:effectLst/>
              <a:latin typeface="Times New Roman" charset="0"/>
              <a:ea typeface="Calibri" charset="0"/>
              <a:cs typeface="Times New Roman" charset="0"/>
            </a:endParaRPr>
          </a:p>
          <a:p>
            <a:pPr marL="342900" indent="-342900" algn="just">
              <a:buFont typeface="Arial" charset="0"/>
              <a:buChar char="•"/>
            </a:pPr>
            <a:r>
              <a:rPr lang="en-US" sz="2000" b="1" dirty="0" smtClean="0">
                <a:solidFill>
                  <a:srgbClr val="0432FF"/>
                </a:solidFill>
                <a:latin typeface="Times New Roman" charset="0"/>
                <a:ea typeface="Calibri" charset="0"/>
                <a:cs typeface="Times New Roman" charset="0"/>
              </a:rPr>
              <a:t>Scientists: </a:t>
            </a:r>
            <a:r>
              <a:rPr lang="en-US" sz="2000" dirty="0" smtClean="0">
                <a:latin typeface="Times New Roman" charset="0"/>
                <a:ea typeface="Calibri" charset="0"/>
                <a:cs typeface="Times New Roman" charset="0"/>
              </a:rPr>
              <a:t>were engaged in more effective collaboration and recognized the importance of evaluation and advancement of both intellectual merit and broader impact.</a:t>
            </a:r>
            <a:endParaRPr lang="en-US" sz="2000" dirty="0">
              <a:effectLst/>
              <a:latin typeface="Calibri" charset="0"/>
              <a:ea typeface="Calibri" charset="0"/>
              <a:cs typeface="Times New Roman" charset="0"/>
            </a:endParaRPr>
          </a:p>
        </p:txBody>
      </p:sp>
      <p:pic>
        <p:nvPicPr>
          <p:cNvPr id="10" name="Picture 9"/>
          <p:cNvPicPr>
            <a:picLocks noChangeAspect="1"/>
          </p:cNvPicPr>
          <p:nvPr/>
        </p:nvPicPr>
        <p:blipFill>
          <a:blip r:embed="rId5"/>
          <a:stretch>
            <a:fillRect/>
          </a:stretch>
        </p:blipFill>
        <p:spPr>
          <a:xfrm>
            <a:off x="1030706" y="4615754"/>
            <a:ext cx="1095238" cy="1095238"/>
          </a:xfrm>
          <a:prstGeom prst="ellipse">
            <a:avLst/>
          </a:prstGeom>
          <a:ln>
            <a:solidFill>
              <a:schemeClr val="tx1"/>
            </a:solidFill>
          </a:ln>
        </p:spPr>
      </p:pic>
      <p:pic>
        <p:nvPicPr>
          <p:cNvPr id="11" name="Picture 10" descr="olar 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2126" y="4676198"/>
            <a:ext cx="1535646" cy="871583"/>
          </a:xfrm>
          <a:prstGeom prst="roundRect">
            <a:avLst>
              <a:gd name="adj" fmla="val 33580"/>
            </a:avLst>
          </a:prstGeom>
          <a:solidFill>
            <a:schemeClr val="bg1">
              <a:lumMod val="50000"/>
            </a:schemeClr>
          </a:solidFill>
        </p:spPr>
      </p:pic>
      <p:sp>
        <p:nvSpPr>
          <p:cNvPr id="12" name="TextBox 5"/>
          <p:cNvSpPr txBox="1">
            <a:spLocks noChangeArrowheads="1"/>
          </p:cNvSpPr>
          <p:nvPr/>
        </p:nvSpPr>
        <p:spPr bwMode="auto">
          <a:xfrm>
            <a:off x="220768" y="5740124"/>
            <a:ext cx="2783967" cy="338554"/>
          </a:xfrm>
          <a:prstGeom prst="rect">
            <a:avLst/>
          </a:prstGeom>
          <a:solidFill>
            <a:schemeClr val="bg1">
              <a:alpha val="50000"/>
            </a:schemeClr>
          </a:solidFill>
          <a:ln w="9525">
            <a:noFill/>
            <a:miter lim="800000"/>
            <a:headEnd/>
            <a:tailEnd/>
          </a:ln>
        </p:spPr>
        <p:txBody>
          <a:bodyPr wrap="none">
            <a:prstTxWarp prst="textNoShape">
              <a:avLst/>
            </a:prstTxWarp>
            <a:spAutoFit/>
          </a:bodyPr>
          <a:lstStyle/>
          <a:p>
            <a:r>
              <a:rPr lang="en-US" sz="1600" dirty="0">
                <a:solidFill>
                  <a:srgbClr val="000000"/>
                </a:solidFill>
                <a:latin typeface="Calibri"/>
                <a:ea typeface="Calibri"/>
                <a:cs typeface="Calibri"/>
                <a:hlinkClick r:id="rId4"/>
              </a:rPr>
              <a:t>http://</a:t>
            </a:r>
            <a:r>
              <a:rPr lang="en-US" sz="1600" dirty="0" smtClean="0">
                <a:solidFill>
                  <a:srgbClr val="000000"/>
                </a:solidFill>
                <a:latin typeface="Calibri"/>
                <a:ea typeface="Calibri"/>
                <a:cs typeface="Calibri"/>
                <a:hlinkClick r:id="rId4"/>
              </a:rPr>
              <a:t>coseenow.net/ross-sea/</a:t>
            </a:r>
            <a:r>
              <a:rPr lang="en-US" sz="1600" dirty="0" smtClean="0">
                <a:solidFill>
                  <a:srgbClr val="000000"/>
                </a:solidFill>
                <a:latin typeface="Calibri"/>
                <a:ea typeface="Calibri"/>
                <a:cs typeface="Calibri"/>
              </a:rPr>
              <a:t> </a:t>
            </a:r>
            <a:endParaRPr lang="en-US" sz="1600" dirty="0">
              <a:solidFill>
                <a:srgbClr val="000000"/>
              </a:solidFill>
              <a:latin typeface="Calibri"/>
              <a:ea typeface="Calibri"/>
              <a:cs typeface="Calibri"/>
            </a:endParaRPr>
          </a:p>
        </p:txBody>
      </p:sp>
      <p:pic>
        <p:nvPicPr>
          <p:cNvPr id="18" name="Picture 51" descr="rucool_logo.jpg"/>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LOGO.png"/>
          <p:cNvPicPr>
            <a:picLocks noChangeAspect="1"/>
          </p:cNvPicPr>
          <p:nvPr/>
        </p:nvPicPr>
        <p:blipFill rotWithShape="1">
          <a:blip r:embed="rId3">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21" name="Group 20"/>
          <p:cNvGrpSpPr>
            <a:grpSpLocks noChangeAspect="1"/>
          </p:cNvGrpSpPr>
          <p:nvPr/>
        </p:nvGrpSpPr>
        <p:grpSpPr>
          <a:xfrm>
            <a:off x="8402519" y="6196522"/>
            <a:ext cx="623065" cy="626818"/>
            <a:chOff x="9334500" y="3194050"/>
            <a:chExt cx="2108200" cy="2120900"/>
          </a:xfrm>
        </p:grpSpPr>
        <p:sp>
          <p:nvSpPr>
            <p:cNvPr id="22" name="Oval 21"/>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4" name="Picture 23"/>
          <p:cNvPicPr>
            <a:picLocks noChangeAspect="1"/>
          </p:cNvPicPr>
          <p:nvPr/>
        </p:nvPicPr>
        <p:blipFill>
          <a:blip r:embed="rId5">
            <a:alphaModFix/>
          </a:blip>
          <a:stretch>
            <a:fillRect/>
          </a:stretch>
        </p:blipFill>
        <p:spPr>
          <a:xfrm>
            <a:off x="5567145" y="6229453"/>
            <a:ext cx="593435" cy="593435"/>
          </a:xfrm>
          <a:prstGeom prst="ellipse">
            <a:avLst/>
          </a:prstGeom>
          <a:ln>
            <a:solidFill>
              <a:schemeClr val="tx1"/>
            </a:solidFill>
          </a:ln>
        </p:spPr>
      </p:pic>
      <p:pic>
        <p:nvPicPr>
          <p:cNvPr id="25" name="Picture 2" descr="olar ICE"/>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schemeClr>
          </a:solidFill>
        </p:spPr>
      </p:pic>
    </p:spTree>
    <p:extLst>
      <p:ext uri="{BB962C8B-B14F-4D97-AF65-F5344CB8AC3E}">
        <p14:creationId xmlns:p14="http://schemas.microsoft.com/office/powerpoint/2010/main" val="4026625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0280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7659"/>
          <a:stretch/>
        </p:blipFill>
        <p:spPr>
          <a:xfrm>
            <a:off x="-29848" y="442325"/>
            <a:ext cx="9173848" cy="5722934"/>
          </a:xfrm>
          <a:prstGeom prst="rect">
            <a:avLst/>
          </a:prstGeom>
          <a:ln>
            <a:solidFill>
              <a:schemeClr val="tx1"/>
            </a:solidFill>
          </a:ln>
        </p:spPr>
      </p:pic>
      <p:sp>
        <p:nvSpPr>
          <p:cNvPr id="4" name="TextBox 3"/>
          <p:cNvSpPr txBox="1"/>
          <p:nvPr/>
        </p:nvSpPr>
        <p:spPr>
          <a:xfrm>
            <a:off x="2261389" y="6300652"/>
            <a:ext cx="2714141" cy="338554"/>
          </a:xfrm>
          <a:prstGeom prst="rect">
            <a:avLst/>
          </a:prstGeom>
          <a:noFill/>
        </p:spPr>
        <p:txBody>
          <a:bodyPr wrap="none" rtlCol="0">
            <a:spAutoFit/>
          </a:bodyPr>
          <a:lstStyle/>
          <a:p>
            <a:r>
              <a:rPr lang="en-US" sz="1600" b="1" dirty="0" smtClean="0">
                <a:latin typeface="Times New Roman" charset="0"/>
                <a:ea typeface="Times New Roman" charset="0"/>
                <a:cs typeface="Times New Roman" charset="0"/>
              </a:rPr>
              <a:t>http://</a:t>
            </a:r>
            <a:r>
              <a:rPr lang="en-US" sz="1600" b="1" dirty="0" err="1" smtClean="0">
                <a:latin typeface="Times New Roman" charset="0"/>
                <a:ea typeface="Times New Roman" charset="0"/>
                <a:cs typeface="Times New Roman" charset="0"/>
              </a:rPr>
              <a:t>coseenow.net</a:t>
            </a:r>
            <a:r>
              <a:rPr lang="en-US" sz="1600" b="1" dirty="0" smtClean="0">
                <a:latin typeface="Times New Roman" charset="0"/>
                <a:ea typeface="Times New Roman" charset="0"/>
                <a:cs typeface="Times New Roman" charset="0"/>
              </a:rPr>
              <a:t>/converge</a:t>
            </a:r>
            <a:endParaRPr lang="en-US" sz="1600" b="1" dirty="0">
              <a:latin typeface="Times New Roman" charset="0"/>
              <a:ea typeface="Times New Roman" charset="0"/>
              <a:cs typeface="Times New Roman" charset="0"/>
            </a:endParaRPr>
          </a:p>
        </p:txBody>
      </p:sp>
      <p:pic>
        <p:nvPicPr>
          <p:cNvPr id="5" name="Picture 4" descr="ChrisIcebe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09" y="1889592"/>
            <a:ext cx="2705100" cy="2028825"/>
          </a:xfrm>
          <a:prstGeom prst="rect">
            <a:avLst/>
          </a:prstGeom>
          <a:ln>
            <a:solidFill>
              <a:schemeClr val="tx1"/>
            </a:solidFill>
          </a:ln>
        </p:spPr>
      </p:pic>
      <p:pic>
        <p:nvPicPr>
          <p:cNvPr id="6" name="Picture 5" descr="ChrisHugh.jpg"/>
          <p:cNvPicPr>
            <a:picLocks noChangeAspect="1"/>
          </p:cNvPicPr>
          <p:nvPr/>
        </p:nvPicPr>
        <p:blipFill rotWithShape="1">
          <a:blip r:embed="rId4">
            <a:extLst>
              <a:ext uri="{28A0092B-C50C-407E-A947-70E740481C1C}">
                <a14:useLocalDpi xmlns:a14="http://schemas.microsoft.com/office/drawing/2010/main" val="0"/>
              </a:ext>
            </a:extLst>
          </a:blip>
          <a:srcRect r="10379"/>
          <a:stretch/>
        </p:blipFill>
        <p:spPr>
          <a:xfrm>
            <a:off x="6445193" y="3901484"/>
            <a:ext cx="2705101" cy="2263775"/>
          </a:xfrm>
          <a:prstGeom prst="rect">
            <a:avLst/>
          </a:prstGeom>
          <a:ln>
            <a:solidFill>
              <a:schemeClr val="tx1"/>
            </a:solidFill>
          </a:ln>
        </p:spPr>
      </p:pic>
      <p:sp>
        <p:nvSpPr>
          <p:cNvPr id="7" name="Title 1"/>
          <p:cNvSpPr txBox="1">
            <a:spLocks/>
          </p:cNvSpPr>
          <p:nvPr/>
        </p:nvSpPr>
        <p:spPr>
          <a:xfrm>
            <a:off x="-49058" y="17514"/>
            <a:ext cx="9193057" cy="78889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smtClean="0">
                <a:solidFill>
                  <a:srgbClr val="0432FF"/>
                </a:solidFill>
                <a:latin typeface="Times New Roman" charset="0"/>
                <a:ea typeface="Times New Roman" charset="0"/>
                <a:cs typeface="Times New Roman" charset="0"/>
              </a:rPr>
              <a:t>Mission Blog: 28 </a:t>
            </a:r>
            <a:r>
              <a:rPr lang="en-US" sz="2000" b="1" dirty="0" smtClean="0">
                <a:solidFill>
                  <a:srgbClr val="0432FF"/>
                </a:solidFill>
                <a:latin typeface="Times New Roman" charset="0"/>
                <a:ea typeface="Times New Roman" charset="0"/>
                <a:cs typeface="Times New Roman" charset="0"/>
              </a:rPr>
              <a:t>posts, 21,498 views, 537 comments/questions</a:t>
            </a:r>
            <a:br>
              <a:rPr lang="en-US" sz="2000" b="1" dirty="0" smtClean="0">
                <a:solidFill>
                  <a:srgbClr val="0432FF"/>
                </a:solidFill>
                <a:latin typeface="Times New Roman" charset="0"/>
                <a:ea typeface="Times New Roman" charset="0"/>
                <a:cs typeface="Times New Roman" charset="0"/>
              </a:rPr>
            </a:br>
            <a:endParaRPr lang="en-US" sz="2000" b="1" dirty="0">
              <a:solidFill>
                <a:srgbClr val="0432FF"/>
              </a:solidFill>
              <a:latin typeface="Times New Roman" charset="0"/>
              <a:ea typeface="Times New Roman" charset="0"/>
              <a:cs typeface="Times New Roman" charset="0"/>
            </a:endParaRPr>
          </a:p>
        </p:txBody>
      </p:sp>
      <p:pic>
        <p:nvPicPr>
          <p:cNvPr id="8" name="Picture 7" descr="LOGO.png"/>
          <p:cNvPicPr>
            <a:picLocks noChangeAspect="1"/>
          </p:cNvPicPr>
          <p:nvPr/>
        </p:nvPicPr>
        <p:blipFill rotWithShape="1">
          <a:blip r:embed="rId5">
            <a:extLst>
              <a:ext uri="{28A0092B-C50C-407E-A947-70E740481C1C}">
                <a14:useLocalDpi xmlns:a14="http://schemas.microsoft.com/office/drawing/2010/main" val="0"/>
              </a:ext>
            </a:extLst>
          </a:blip>
          <a:srcRect l="12917" t="15614" r="7223" b="16111"/>
          <a:stretch/>
        </p:blipFill>
        <p:spPr>
          <a:xfrm>
            <a:off x="6570926" y="6239054"/>
            <a:ext cx="878765" cy="563450"/>
          </a:xfrm>
          <a:prstGeom prst="ellipse">
            <a:avLst/>
          </a:prstGeom>
          <a:ln>
            <a:solidFill>
              <a:schemeClr val="tx1"/>
            </a:solidFill>
          </a:ln>
        </p:spPr>
      </p:pic>
      <p:grpSp>
        <p:nvGrpSpPr>
          <p:cNvPr id="9" name="Group 8"/>
          <p:cNvGrpSpPr>
            <a:grpSpLocks noChangeAspect="1"/>
          </p:cNvGrpSpPr>
          <p:nvPr/>
        </p:nvGrpSpPr>
        <p:grpSpPr>
          <a:xfrm>
            <a:off x="8402519" y="6196522"/>
            <a:ext cx="623065" cy="626818"/>
            <a:chOff x="9334500" y="3194050"/>
            <a:chExt cx="2108200" cy="2120900"/>
          </a:xfrm>
        </p:grpSpPr>
        <p:sp>
          <p:nvSpPr>
            <p:cNvPr id="10" name="Oval 9"/>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12" name="Picture 11"/>
          <p:cNvPicPr>
            <a:picLocks noChangeAspect="1"/>
          </p:cNvPicPr>
          <p:nvPr/>
        </p:nvPicPr>
        <p:blipFill>
          <a:blip r:embed="rId7"/>
          <a:stretch>
            <a:fillRect/>
          </a:stretch>
        </p:blipFill>
        <p:spPr>
          <a:xfrm>
            <a:off x="7654695" y="6217788"/>
            <a:ext cx="593435" cy="593435"/>
          </a:xfrm>
          <a:prstGeom prst="ellipse">
            <a:avLst/>
          </a:prstGeom>
          <a:ln>
            <a:solidFill>
              <a:schemeClr val="tx1"/>
            </a:solidFill>
          </a:ln>
        </p:spPr>
      </p:pic>
      <p:pic>
        <p:nvPicPr>
          <p:cNvPr id="13" name="Picture 51" descr="rucool_logo.jpg"/>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descr="olar I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9102" y="6239054"/>
            <a:ext cx="975848" cy="553860"/>
          </a:xfrm>
          <a:prstGeom prst="roundRect">
            <a:avLst>
              <a:gd name="adj" fmla="val 33580"/>
            </a:avLst>
          </a:prstGeom>
          <a:solidFill>
            <a:schemeClr val="bg1">
              <a:lumMod val="50000"/>
            </a:schemeClr>
          </a:solidFill>
        </p:spPr>
      </p:pic>
    </p:spTree>
    <p:extLst>
      <p:ext uri="{BB962C8B-B14F-4D97-AF65-F5344CB8AC3E}">
        <p14:creationId xmlns:p14="http://schemas.microsoft.com/office/powerpoint/2010/main" val="914655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creen shot 2012-02-19 at 9.5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8728" y="198072"/>
            <a:ext cx="4992444" cy="5916498"/>
          </a:xfrm>
          <a:prstGeom prst="rect">
            <a:avLst/>
          </a:prstGeom>
          <a:ln w="12700" cmpd="sng">
            <a:solidFill>
              <a:schemeClr val="tx1"/>
            </a:solidFill>
          </a:ln>
        </p:spPr>
      </p:pic>
      <p:pic>
        <p:nvPicPr>
          <p:cNvPr id="6" name="Picture 5" descr="figure1.tif"/>
          <p:cNvPicPr>
            <a:picLocks noChangeAspect="1"/>
          </p:cNvPicPr>
          <p:nvPr/>
        </p:nvPicPr>
        <p:blipFill rotWithShape="1">
          <a:blip r:embed="rId3">
            <a:extLst>
              <a:ext uri="{28A0092B-C50C-407E-A947-70E740481C1C}">
                <a14:useLocalDpi xmlns:a14="http://schemas.microsoft.com/office/drawing/2010/main" val="0"/>
              </a:ext>
            </a:extLst>
          </a:blip>
          <a:srcRect l="63942" t="12547" r="17878" b="62945"/>
          <a:stretch/>
        </p:blipFill>
        <p:spPr>
          <a:xfrm>
            <a:off x="7790519" y="102760"/>
            <a:ext cx="1190056" cy="1203226"/>
          </a:xfrm>
          <a:prstGeom prst="rect">
            <a:avLst/>
          </a:prstGeom>
          <a:ln>
            <a:solidFill>
              <a:srgbClr val="000000"/>
            </a:solidFill>
          </a:ln>
        </p:spPr>
      </p:pic>
      <p:sp>
        <p:nvSpPr>
          <p:cNvPr id="20" name="TextBox 19"/>
          <p:cNvSpPr txBox="1"/>
          <p:nvPr/>
        </p:nvSpPr>
        <p:spPr>
          <a:xfrm>
            <a:off x="55832" y="27265"/>
            <a:ext cx="3561629" cy="1354217"/>
          </a:xfrm>
          <a:prstGeom prst="rect">
            <a:avLst/>
          </a:prstGeom>
          <a:noFill/>
        </p:spPr>
        <p:txBody>
          <a:bodyPr wrap="square" rtlCol="0">
            <a:spAutoFit/>
          </a:bodyPr>
          <a:lstStyle/>
          <a:p>
            <a:r>
              <a:rPr lang="en-US" sz="3200" b="1" dirty="0" smtClean="0">
                <a:solidFill>
                  <a:srgbClr val="0000FF"/>
                </a:solidFill>
                <a:latin typeface="Times New Roman"/>
                <a:cs typeface="Times New Roman"/>
              </a:rPr>
              <a:t>The Ross Sea</a:t>
            </a:r>
          </a:p>
          <a:p>
            <a:r>
              <a:rPr lang="en-US" sz="3200" b="1" dirty="0" smtClean="0">
                <a:solidFill>
                  <a:srgbClr val="0000FF"/>
                </a:solidFill>
                <a:latin typeface="Times New Roman"/>
                <a:cs typeface="Times New Roman"/>
              </a:rPr>
              <a:t>Connection</a:t>
            </a:r>
          </a:p>
          <a:p>
            <a:r>
              <a:rPr lang="en-US" i="1" dirty="0" smtClean="0">
                <a:latin typeface="Times New Roman"/>
                <a:cs typeface="Times New Roman"/>
              </a:rPr>
              <a:t>Dec 2010-Feb 2011</a:t>
            </a:r>
            <a:endParaRPr lang="en-US" i="1" dirty="0">
              <a:latin typeface="Times New Roman"/>
              <a:cs typeface="Times New Roman"/>
            </a:endParaRPr>
          </a:p>
        </p:txBody>
      </p:sp>
      <p:pic>
        <p:nvPicPr>
          <p:cNvPr id="8" name="Picture 7" descr="cl_20110122010935.jpg"/>
          <p:cNvPicPr>
            <a:picLocks noChangeAspect="1"/>
          </p:cNvPicPr>
          <p:nvPr/>
        </p:nvPicPr>
        <p:blipFill rotWithShape="1">
          <a:blip r:embed="rId4">
            <a:extLst>
              <a:ext uri="{28A0092B-C50C-407E-A947-70E740481C1C}">
                <a14:useLocalDpi xmlns:a14="http://schemas.microsoft.com/office/drawing/2010/main" val="0"/>
              </a:ext>
            </a:extLst>
          </a:blip>
          <a:srcRect r="3604"/>
          <a:stretch/>
        </p:blipFill>
        <p:spPr>
          <a:xfrm>
            <a:off x="425361" y="1381482"/>
            <a:ext cx="2662957" cy="1834481"/>
          </a:xfrm>
          <a:prstGeom prst="rect">
            <a:avLst/>
          </a:prstGeom>
          <a:solidFill>
            <a:srgbClr val="FFFFFF">
              <a:shade val="85000"/>
            </a:srgbClr>
          </a:solidFill>
          <a:ln w="12700" cap="sq" cmpd="sng">
            <a:solidFill>
              <a:srgbClr val="000000"/>
            </a:solidFill>
            <a:miter lim="800000"/>
          </a:ln>
          <a:effectLst/>
          <a:scene3d>
            <a:camera prst="orthographicFront"/>
            <a:lightRig rig="twoPt" dir="t">
              <a:rot lat="0" lon="0" rev="7200000"/>
            </a:lightRig>
          </a:scene3d>
          <a:sp3d>
            <a:contourClr>
              <a:srgbClr val="FFFFFF"/>
            </a:contourClr>
          </a:sp3d>
        </p:spPr>
      </p:pic>
      <p:pic>
        <p:nvPicPr>
          <p:cNvPr id="16" name="Picture 15" descr="LOGO.png"/>
          <p:cNvPicPr>
            <a:picLocks noChangeAspect="1"/>
          </p:cNvPicPr>
          <p:nvPr/>
        </p:nvPicPr>
        <p:blipFill rotWithShape="1">
          <a:blip r:embed="rId5">
            <a:alphaModFix amt="30000"/>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noFill/>
          </a:ln>
        </p:spPr>
      </p:pic>
      <p:grpSp>
        <p:nvGrpSpPr>
          <p:cNvPr id="17" name="Group 16"/>
          <p:cNvGrpSpPr>
            <a:grpSpLocks noChangeAspect="1"/>
          </p:cNvGrpSpPr>
          <p:nvPr/>
        </p:nvGrpSpPr>
        <p:grpSpPr>
          <a:xfrm>
            <a:off x="8402519" y="6196522"/>
            <a:ext cx="623065" cy="626818"/>
            <a:chOff x="9334500" y="3194050"/>
            <a:chExt cx="2108200" cy="2120900"/>
          </a:xfrm>
        </p:grpSpPr>
        <p:sp>
          <p:nvSpPr>
            <p:cNvPr id="18" name="Oval 17"/>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6">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2" name="Picture 21"/>
          <p:cNvPicPr>
            <a:picLocks noChangeAspect="1"/>
          </p:cNvPicPr>
          <p:nvPr/>
        </p:nvPicPr>
        <p:blipFill>
          <a:blip r:embed="rId7"/>
          <a:stretch>
            <a:fillRect/>
          </a:stretch>
        </p:blipFill>
        <p:spPr>
          <a:xfrm>
            <a:off x="5567145" y="6229453"/>
            <a:ext cx="593435" cy="593435"/>
          </a:xfrm>
          <a:prstGeom prst="ellipse">
            <a:avLst/>
          </a:prstGeom>
          <a:ln>
            <a:solidFill>
              <a:schemeClr val="tx1"/>
            </a:solidFill>
          </a:ln>
        </p:spPr>
      </p:pic>
      <p:pic>
        <p:nvPicPr>
          <p:cNvPr id="23" name="Picture 51" descr="rucool_logo.jpg"/>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descr="olar ICE"/>
          <p:cNvPicPr>
            <a:picLocks noChangeAspect="1" noChangeArrowheads="1"/>
          </p:cNvPicPr>
          <p:nvPr/>
        </p:nvPicPr>
        <p:blipFill>
          <a:blip r:embed="rId9">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
        <p:nvSpPr>
          <p:cNvPr id="2" name="TextBox 1"/>
          <p:cNvSpPr txBox="1"/>
          <p:nvPr/>
        </p:nvSpPr>
        <p:spPr>
          <a:xfrm>
            <a:off x="55833" y="3258987"/>
            <a:ext cx="3561629" cy="2492990"/>
          </a:xfrm>
          <a:prstGeom prst="rect">
            <a:avLst/>
          </a:prstGeom>
          <a:noFill/>
        </p:spPr>
        <p:txBody>
          <a:bodyPr wrap="square" rtlCol="0">
            <a:spAutoFit/>
          </a:bodyPr>
          <a:lstStyle/>
          <a:p>
            <a:pPr algn="ctr"/>
            <a:r>
              <a:rPr lang="en-US" b="1" i="1" dirty="0" smtClean="0">
                <a:latin typeface="Times New Roman" charset="0"/>
                <a:ea typeface="Times New Roman" charset="0"/>
                <a:cs typeface="Times New Roman" charset="0"/>
              </a:rPr>
              <a:t>Connecting classrooms with research in the Ross Sea</a:t>
            </a:r>
          </a:p>
          <a:p>
            <a:pPr algn="ctr"/>
            <a:endParaRPr lang="en-US" sz="1000" b="1" i="1" dirty="0" smtClean="0">
              <a:latin typeface="Times New Roman" charset="0"/>
              <a:ea typeface="Times New Roman" charset="0"/>
              <a:cs typeface="Times New Roman" charset="0"/>
            </a:endParaRPr>
          </a:p>
          <a:p>
            <a:pPr marL="285750" indent="-285750">
              <a:buFont typeface="Arial" charset="0"/>
              <a:buChar char="•"/>
            </a:pPr>
            <a:r>
              <a:rPr lang="en-US" dirty="0" smtClean="0">
                <a:latin typeface="Times New Roman" charset="0"/>
                <a:ea typeface="Times New Roman" charset="0"/>
                <a:cs typeface="Times New Roman" charset="0"/>
              </a:rPr>
              <a:t>Teacher Professional Development</a:t>
            </a:r>
          </a:p>
          <a:p>
            <a:pPr marL="285750" indent="-285750">
              <a:buFont typeface="Arial" charset="0"/>
              <a:buChar char="•"/>
            </a:pPr>
            <a:endParaRPr lang="en-US" sz="1000" dirty="0" smtClean="0">
              <a:latin typeface="Times New Roman" charset="0"/>
              <a:ea typeface="Times New Roman" charset="0"/>
              <a:cs typeface="Times New Roman" charset="0"/>
            </a:endParaRPr>
          </a:p>
          <a:p>
            <a:pPr marL="285750" indent="-285750">
              <a:buFont typeface="Arial" charset="0"/>
              <a:buChar char="•"/>
            </a:pPr>
            <a:r>
              <a:rPr lang="en-US" dirty="0" smtClean="0">
                <a:latin typeface="Times New Roman" charset="0"/>
                <a:ea typeface="Times New Roman" charset="0"/>
                <a:cs typeface="Times New Roman" charset="0"/>
              </a:rPr>
              <a:t>Live Research Blog</a:t>
            </a:r>
          </a:p>
          <a:p>
            <a:pPr marL="285750" indent="-285750">
              <a:buFont typeface="Arial" charset="0"/>
              <a:buChar char="•"/>
            </a:pPr>
            <a:endParaRPr lang="en-US" sz="1000" dirty="0">
              <a:latin typeface="Times New Roman" charset="0"/>
              <a:ea typeface="Times New Roman" charset="0"/>
              <a:cs typeface="Times New Roman" charset="0"/>
            </a:endParaRPr>
          </a:p>
          <a:p>
            <a:pPr marL="285750" indent="-285750">
              <a:buFont typeface="Arial" charset="0"/>
              <a:buChar char="•"/>
            </a:pPr>
            <a:r>
              <a:rPr lang="en-US" dirty="0" smtClean="0">
                <a:latin typeface="Times New Roman" charset="0"/>
                <a:ea typeface="Times New Roman" charset="0"/>
                <a:cs typeface="Times New Roman" charset="0"/>
              </a:rPr>
              <a:t>Live Audio links from the classroom to the ship</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0811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9249" y="2487411"/>
            <a:ext cx="4579215" cy="3139321"/>
          </a:xfrm>
          <a:prstGeom prst="rect">
            <a:avLst/>
          </a:prstGeom>
        </p:spPr>
        <p:txBody>
          <a:bodyPr wrap="square">
            <a:spAutoFit/>
          </a:bodyPr>
          <a:lstStyle/>
          <a:p>
            <a:pPr marL="457200" indent="-457200">
              <a:buFont typeface="Arial"/>
              <a:buChar char="•"/>
            </a:pPr>
            <a:r>
              <a:rPr lang="en-US" i="1" dirty="0" smtClean="0">
                <a:solidFill>
                  <a:srgbClr val="000000"/>
                </a:solidFill>
                <a:latin typeface="Times New Roman"/>
                <a:cs typeface="Times New Roman"/>
              </a:rPr>
              <a:t>‘I was </a:t>
            </a:r>
            <a:r>
              <a:rPr lang="en-US" i="1" dirty="0">
                <a:solidFill>
                  <a:srgbClr val="000000"/>
                </a:solidFill>
                <a:latin typeface="Times New Roman"/>
                <a:cs typeface="Times New Roman"/>
              </a:rPr>
              <a:t>quite </a:t>
            </a:r>
            <a:r>
              <a:rPr lang="en-US" b="1" i="1" dirty="0">
                <a:solidFill>
                  <a:srgbClr val="0432FF"/>
                </a:solidFill>
                <a:latin typeface="Times New Roman"/>
                <a:cs typeface="Times New Roman"/>
              </a:rPr>
              <a:t>impressed </a:t>
            </a:r>
            <a:r>
              <a:rPr lang="en-US" i="1" dirty="0">
                <a:solidFill>
                  <a:srgbClr val="000000"/>
                </a:solidFill>
                <a:latin typeface="Times New Roman"/>
                <a:cs typeface="Times New Roman"/>
              </a:rPr>
              <a:t>with this whole broader impacts project</a:t>
            </a:r>
            <a:r>
              <a:rPr lang="en-US" i="1" dirty="0" smtClean="0">
                <a:solidFill>
                  <a:srgbClr val="000000"/>
                </a:solidFill>
                <a:latin typeface="Times New Roman"/>
                <a:cs typeface="Times New Roman"/>
              </a:rPr>
              <a:t>.’  </a:t>
            </a:r>
          </a:p>
          <a:p>
            <a:pPr marL="457200" indent="-457200">
              <a:buFont typeface="Arial"/>
              <a:buChar char="•"/>
            </a:pPr>
            <a:endParaRPr lang="en-US" i="1" dirty="0" smtClean="0">
              <a:solidFill>
                <a:srgbClr val="000000"/>
              </a:solidFill>
              <a:latin typeface="Times New Roman"/>
              <a:cs typeface="Times New Roman"/>
            </a:endParaRPr>
          </a:p>
          <a:p>
            <a:pPr marL="457200" indent="-457200">
              <a:buFont typeface="Arial"/>
              <a:buChar char="•"/>
            </a:pPr>
            <a:endParaRPr lang="en-US" i="1" dirty="0">
              <a:solidFill>
                <a:srgbClr val="000000"/>
              </a:solidFill>
              <a:latin typeface="Times New Roman"/>
              <a:cs typeface="Times New Roman"/>
            </a:endParaRPr>
          </a:p>
          <a:p>
            <a:pPr marL="457200" indent="-457200">
              <a:buFont typeface="Arial"/>
              <a:buChar char="•"/>
            </a:pPr>
            <a:r>
              <a:rPr lang="en-US" i="1" dirty="0" smtClean="0">
                <a:solidFill>
                  <a:srgbClr val="000000"/>
                </a:solidFill>
                <a:latin typeface="Times New Roman"/>
                <a:cs typeface="Times New Roman"/>
              </a:rPr>
              <a:t>‘I </a:t>
            </a:r>
            <a:r>
              <a:rPr lang="en-US" i="1" dirty="0">
                <a:solidFill>
                  <a:srgbClr val="000000"/>
                </a:solidFill>
                <a:latin typeface="Times New Roman"/>
                <a:cs typeface="Times New Roman"/>
              </a:rPr>
              <a:t>enjoyed it and was happy to see such a</a:t>
            </a:r>
            <a:r>
              <a:rPr lang="en-US" i="1" dirty="0">
                <a:solidFill>
                  <a:srgbClr val="0000FF"/>
                </a:solidFill>
                <a:latin typeface="Times New Roman"/>
                <a:cs typeface="Times New Roman"/>
              </a:rPr>
              <a:t> </a:t>
            </a:r>
            <a:r>
              <a:rPr lang="en-US" b="1" i="1" dirty="0">
                <a:solidFill>
                  <a:srgbClr val="0432FF"/>
                </a:solidFill>
                <a:latin typeface="Times New Roman"/>
                <a:cs typeface="Times New Roman"/>
              </a:rPr>
              <a:t>professional approach </a:t>
            </a:r>
            <a:r>
              <a:rPr lang="en-US" i="1" dirty="0">
                <a:solidFill>
                  <a:srgbClr val="000000"/>
                </a:solidFill>
                <a:latin typeface="Times New Roman"/>
                <a:cs typeface="Times New Roman"/>
              </a:rPr>
              <a:t>to this</a:t>
            </a:r>
            <a:r>
              <a:rPr lang="en-US" i="1" dirty="0" smtClean="0">
                <a:solidFill>
                  <a:srgbClr val="000000"/>
                </a:solidFill>
                <a:latin typeface="Times New Roman"/>
                <a:cs typeface="Times New Roman"/>
              </a:rPr>
              <a:t>.’</a:t>
            </a:r>
            <a:r>
              <a:rPr lang="en-US" i="1" dirty="0">
                <a:solidFill>
                  <a:srgbClr val="000000"/>
                </a:solidFill>
                <a:latin typeface="Times New Roman"/>
                <a:cs typeface="Times New Roman"/>
              </a:rPr>
              <a:t>			</a:t>
            </a:r>
            <a:endParaRPr lang="en-US" i="1" dirty="0" smtClean="0">
              <a:solidFill>
                <a:srgbClr val="000000"/>
              </a:solidFill>
              <a:latin typeface="Times New Roman"/>
              <a:cs typeface="Times New Roman"/>
            </a:endParaRPr>
          </a:p>
          <a:p>
            <a:pPr marL="457200" indent="-457200">
              <a:buFont typeface="Arial"/>
              <a:buChar char="•"/>
            </a:pPr>
            <a:endParaRPr lang="en-US" i="1" dirty="0">
              <a:solidFill>
                <a:srgbClr val="000000"/>
              </a:solidFill>
              <a:latin typeface="Times New Roman"/>
              <a:cs typeface="Times New Roman"/>
            </a:endParaRPr>
          </a:p>
          <a:p>
            <a:pPr marL="457200" indent="-457200">
              <a:buFont typeface="Arial"/>
              <a:buChar char="•"/>
            </a:pPr>
            <a:r>
              <a:rPr lang="en-US" i="1" dirty="0" smtClean="0">
                <a:solidFill>
                  <a:srgbClr val="000000"/>
                </a:solidFill>
                <a:latin typeface="Times New Roman"/>
                <a:cs typeface="Times New Roman"/>
              </a:rPr>
              <a:t>‘Just </a:t>
            </a:r>
            <a:r>
              <a:rPr lang="en-US" i="1" dirty="0">
                <a:solidFill>
                  <a:srgbClr val="000000"/>
                </a:solidFill>
                <a:latin typeface="Times New Roman"/>
                <a:cs typeface="Times New Roman"/>
              </a:rPr>
              <a:t>a big thank you to all those involved to make it so </a:t>
            </a:r>
            <a:r>
              <a:rPr lang="en-US" b="1" i="1" dirty="0">
                <a:solidFill>
                  <a:srgbClr val="0000FF"/>
                </a:solidFill>
                <a:latin typeface="Times New Roman"/>
                <a:cs typeface="Times New Roman"/>
              </a:rPr>
              <a:t>easy</a:t>
            </a:r>
            <a:r>
              <a:rPr lang="en-US" i="1" dirty="0">
                <a:solidFill>
                  <a:srgbClr val="0000FF"/>
                </a:solidFill>
                <a:latin typeface="Times New Roman"/>
                <a:cs typeface="Times New Roman"/>
              </a:rPr>
              <a:t> </a:t>
            </a:r>
            <a:r>
              <a:rPr lang="en-US" b="1" i="1" dirty="0">
                <a:solidFill>
                  <a:srgbClr val="0000FF"/>
                </a:solidFill>
                <a:latin typeface="Times New Roman"/>
                <a:cs typeface="Times New Roman"/>
              </a:rPr>
              <a:t>to be part of </a:t>
            </a:r>
            <a:r>
              <a:rPr lang="en-US" i="1" dirty="0">
                <a:solidFill>
                  <a:srgbClr val="000000"/>
                </a:solidFill>
                <a:latin typeface="Times New Roman"/>
                <a:cs typeface="Times New Roman"/>
              </a:rPr>
              <a:t>this great program</a:t>
            </a:r>
            <a:r>
              <a:rPr lang="en-US" i="1" dirty="0" smtClean="0">
                <a:solidFill>
                  <a:srgbClr val="000000"/>
                </a:solidFill>
                <a:latin typeface="Times New Roman"/>
                <a:cs typeface="Times New Roman"/>
              </a:rPr>
              <a:t>.’  </a:t>
            </a:r>
            <a:endParaRPr lang="en-US" i="1" dirty="0">
              <a:solidFill>
                <a:srgbClr val="000000"/>
              </a:solidFill>
              <a:latin typeface="Times New Roman"/>
              <a:cs typeface="Times New Roman"/>
            </a:endParaRPr>
          </a:p>
        </p:txBody>
      </p:sp>
      <p:pic>
        <p:nvPicPr>
          <p:cNvPr id="10" name="Picture 9"/>
          <p:cNvPicPr>
            <a:picLocks noChangeAspect="1"/>
          </p:cNvPicPr>
          <p:nvPr/>
        </p:nvPicPr>
        <p:blipFill>
          <a:blip r:embed="rId2"/>
          <a:stretch>
            <a:fillRect/>
          </a:stretch>
        </p:blipFill>
        <p:spPr>
          <a:xfrm>
            <a:off x="4934474" y="2148474"/>
            <a:ext cx="3258529" cy="2263920"/>
          </a:xfrm>
          <a:prstGeom prst="rect">
            <a:avLst/>
          </a:prstGeom>
          <a:ln>
            <a:solidFill>
              <a:schemeClr val="tx1"/>
            </a:solidFill>
          </a:ln>
        </p:spPr>
      </p:pic>
      <p:pic>
        <p:nvPicPr>
          <p:cNvPr id="11" name="Picture 10" descr="Screen shot 2012-02-19 at 9.58.18 PM.png"/>
          <p:cNvPicPr>
            <a:picLocks noChangeAspect="1"/>
          </p:cNvPicPr>
          <p:nvPr/>
        </p:nvPicPr>
        <p:blipFill rotWithShape="1">
          <a:blip r:embed="rId3">
            <a:extLst>
              <a:ext uri="{28A0092B-C50C-407E-A947-70E740481C1C}">
                <a14:useLocalDpi xmlns:a14="http://schemas.microsoft.com/office/drawing/2010/main" val="0"/>
              </a:ext>
            </a:extLst>
          </a:blip>
          <a:srcRect l="7289" t="54859" r="39413" b="12779"/>
          <a:stretch/>
        </p:blipFill>
        <p:spPr>
          <a:xfrm>
            <a:off x="6020772" y="3901797"/>
            <a:ext cx="3123228" cy="2244140"/>
          </a:xfrm>
          <a:prstGeom prst="rect">
            <a:avLst/>
          </a:prstGeom>
          <a:ln w="12700" cmpd="sng">
            <a:solidFill>
              <a:schemeClr val="tx1"/>
            </a:solidFill>
          </a:ln>
        </p:spPr>
      </p:pic>
      <p:pic>
        <p:nvPicPr>
          <p:cNvPr id="12" name="Picture 11"/>
          <p:cNvPicPr>
            <a:picLocks noChangeAspect="1"/>
          </p:cNvPicPr>
          <p:nvPr/>
        </p:nvPicPr>
        <p:blipFill>
          <a:blip r:embed="rId4"/>
          <a:stretch>
            <a:fillRect/>
          </a:stretch>
        </p:blipFill>
        <p:spPr>
          <a:xfrm>
            <a:off x="3878106" y="223984"/>
            <a:ext cx="3112242" cy="2179395"/>
          </a:xfrm>
          <a:prstGeom prst="rect">
            <a:avLst/>
          </a:prstGeom>
          <a:ln>
            <a:solidFill>
              <a:schemeClr val="tx1"/>
            </a:solidFill>
          </a:ln>
        </p:spPr>
      </p:pic>
      <p:pic>
        <p:nvPicPr>
          <p:cNvPr id="13" name="Picture 12"/>
          <p:cNvPicPr>
            <a:picLocks noChangeAspect="1"/>
          </p:cNvPicPr>
          <p:nvPr/>
        </p:nvPicPr>
        <p:blipFill>
          <a:blip r:embed="rId5"/>
          <a:stretch>
            <a:fillRect/>
          </a:stretch>
        </p:blipFill>
        <p:spPr>
          <a:xfrm>
            <a:off x="7410290" y="223985"/>
            <a:ext cx="1623871" cy="2574080"/>
          </a:xfrm>
          <a:prstGeom prst="rect">
            <a:avLst/>
          </a:prstGeom>
          <a:ln>
            <a:solidFill>
              <a:schemeClr val="tx1"/>
            </a:solidFill>
          </a:ln>
        </p:spPr>
      </p:pic>
      <p:pic>
        <p:nvPicPr>
          <p:cNvPr id="18" name="Picture 51" descr="rucool_logo.jpg"/>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55832" y="27265"/>
            <a:ext cx="3561629" cy="1354217"/>
          </a:xfrm>
          <a:prstGeom prst="rect">
            <a:avLst/>
          </a:prstGeom>
          <a:noFill/>
        </p:spPr>
        <p:txBody>
          <a:bodyPr wrap="square" rtlCol="0">
            <a:spAutoFit/>
          </a:bodyPr>
          <a:lstStyle/>
          <a:p>
            <a:r>
              <a:rPr lang="en-US" sz="3200" b="1" dirty="0" smtClean="0">
                <a:solidFill>
                  <a:srgbClr val="0000FF"/>
                </a:solidFill>
                <a:latin typeface="Times New Roman"/>
                <a:cs typeface="Times New Roman"/>
              </a:rPr>
              <a:t>The Ross Sea</a:t>
            </a:r>
          </a:p>
          <a:p>
            <a:r>
              <a:rPr lang="en-US" sz="3200" b="1" dirty="0" smtClean="0">
                <a:solidFill>
                  <a:srgbClr val="0000FF"/>
                </a:solidFill>
                <a:latin typeface="Times New Roman"/>
                <a:cs typeface="Times New Roman"/>
              </a:rPr>
              <a:t>Connection</a:t>
            </a:r>
          </a:p>
          <a:p>
            <a:r>
              <a:rPr lang="en-US" dirty="0" smtClean="0">
                <a:latin typeface="Times New Roman"/>
                <a:cs typeface="Times New Roman"/>
              </a:rPr>
              <a:t>Scientists’ Impressions </a:t>
            </a:r>
            <a:endParaRPr lang="en-US" dirty="0">
              <a:latin typeface="Times New Roman"/>
              <a:cs typeface="Times New Roman"/>
            </a:endParaRPr>
          </a:p>
        </p:txBody>
      </p:sp>
      <p:pic>
        <p:nvPicPr>
          <p:cNvPr id="19" name="Picture 18" descr="LOGO.png"/>
          <p:cNvPicPr>
            <a:picLocks noChangeAspect="1"/>
          </p:cNvPicPr>
          <p:nvPr/>
        </p:nvPicPr>
        <p:blipFill rotWithShape="1">
          <a:blip r:embed="rId7">
            <a:alphaModFix amt="30000"/>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noFill/>
          </a:ln>
        </p:spPr>
      </p:pic>
      <p:grpSp>
        <p:nvGrpSpPr>
          <p:cNvPr id="20" name="Group 19"/>
          <p:cNvGrpSpPr>
            <a:grpSpLocks noChangeAspect="1"/>
          </p:cNvGrpSpPr>
          <p:nvPr/>
        </p:nvGrpSpPr>
        <p:grpSpPr>
          <a:xfrm>
            <a:off x="8402519" y="6196522"/>
            <a:ext cx="623065" cy="626818"/>
            <a:chOff x="9334500" y="3194050"/>
            <a:chExt cx="2108200" cy="2120900"/>
          </a:xfrm>
        </p:grpSpPr>
        <p:sp>
          <p:nvSpPr>
            <p:cNvPr id="22" name="Oval 21"/>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4" name="Picture 23"/>
          <p:cNvPicPr>
            <a:picLocks noChangeAspect="1"/>
          </p:cNvPicPr>
          <p:nvPr/>
        </p:nvPicPr>
        <p:blipFill>
          <a:blip r:embed="rId9"/>
          <a:stretch>
            <a:fillRect/>
          </a:stretch>
        </p:blipFill>
        <p:spPr>
          <a:xfrm>
            <a:off x="5567145" y="6229453"/>
            <a:ext cx="593435" cy="593435"/>
          </a:xfrm>
          <a:prstGeom prst="ellipse">
            <a:avLst/>
          </a:prstGeom>
          <a:ln>
            <a:solidFill>
              <a:schemeClr val="tx1"/>
            </a:solidFill>
          </a:ln>
        </p:spPr>
      </p:pic>
      <p:pic>
        <p:nvPicPr>
          <p:cNvPr id="25" name="Picture 2" descr="olar ICE"/>
          <p:cNvPicPr>
            <a:picLocks noChangeAspect="1" noChangeArrowheads="1"/>
          </p:cNvPicPr>
          <p:nvPr/>
        </p:nvPicPr>
        <p:blipFill>
          <a:blip r:embed="rId10">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343179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2045" y="1988138"/>
            <a:ext cx="4364570" cy="3539430"/>
          </a:xfrm>
          <a:prstGeom prst="rect">
            <a:avLst/>
          </a:prstGeom>
        </p:spPr>
        <p:txBody>
          <a:bodyPr wrap="square">
            <a:spAutoFit/>
          </a:bodyPr>
          <a:lstStyle/>
          <a:p>
            <a:pPr marL="285750" indent="-285750">
              <a:buFont typeface="Arial" charset="0"/>
              <a:buChar char="•"/>
            </a:pPr>
            <a:r>
              <a:rPr lang="en-US" sz="1600" dirty="0" smtClean="0">
                <a:latin typeface="Times New Roman" charset="0"/>
                <a:ea typeface="Times New Roman" charset="0"/>
                <a:cs typeface="Times New Roman" charset="0"/>
              </a:rPr>
              <a:t>Enthusiasm </a:t>
            </a:r>
            <a:r>
              <a:rPr lang="en-US" sz="1600" dirty="0">
                <a:latin typeface="Times New Roman" charset="0"/>
                <a:ea typeface="Times New Roman" charset="0"/>
                <a:cs typeface="Times New Roman" charset="0"/>
              </a:rPr>
              <a:t>and willingness of the research scientists to </a:t>
            </a:r>
            <a:r>
              <a:rPr lang="en-US" sz="1600" dirty="0" smtClean="0">
                <a:latin typeface="Times New Roman" charset="0"/>
                <a:ea typeface="Times New Roman" charset="0"/>
                <a:cs typeface="Times New Roman" charset="0"/>
              </a:rPr>
              <a:t>meet </a:t>
            </a:r>
            <a:r>
              <a:rPr lang="en-US" sz="1600" dirty="0">
                <a:latin typeface="Times New Roman" charset="0"/>
                <a:ea typeface="Times New Roman" charset="0"/>
                <a:cs typeface="Times New Roman" charset="0"/>
              </a:rPr>
              <a:t>with teachers </a:t>
            </a:r>
            <a:r>
              <a:rPr lang="en-US" sz="1600" dirty="0" smtClean="0">
                <a:latin typeface="Times New Roman" charset="0"/>
                <a:ea typeface="Times New Roman" charset="0"/>
                <a:cs typeface="Times New Roman" charset="0"/>
              </a:rPr>
              <a:t>speak </a:t>
            </a:r>
            <a:r>
              <a:rPr lang="en-US" sz="1600" dirty="0">
                <a:latin typeface="Times New Roman" charset="0"/>
                <a:ea typeface="Times New Roman" charset="0"/>
                <a:cs typeface="Times New Roman" charset="0"/>
              </a:rPr>
              <a:t>with students during</a:t>
            </a:r>
          </a:p>
          <a:p>
            <a:pPr marL="285750" indent="-285750">
              <a:buFont typeface="Arial" charset="0"/>
              <a:buChar char="•"/>
            </a:pPr>
            <a:endParaRPr lang="en-US" sz="1600" dirty="0" smtClean="0">
              <a:latin typeface="Times New Roman" charset="0"/>
              <a:ea typeface="Times New Roman" charset="0"/>
              <a:cs typeface="Times New Roman" charset="0"/>
            </a:endParaRPr>
          </a:p>
          <a:p>
            <a:pPr marL="285750" indent="-285750">
              <a:buFont typeface="Arial" charset="0"/>
              <a:buChar char="•"/>
            </a:pPr>
            <a:r>
              <a:rPr lang="en-US" sz="1600" dirty="0" smtClean="0">
                <a:latin typeface="Times New Roman" charset="0"/>
                <a:ea typeface="Times New Roman" charset="0"/>
                <a:cs typeface="Times New Roman" charset="0"/>
              </a:rPr>
              <a:t>Online </a:t>
            </a:r>
            <a:r>
              <a:rPr lang="en-US" sz="1600" dirty="0">
                <a:latin typeface="Times New Roman" charset="0"/>
                <a:ea typeface="Times New Roman" charset="0"/>
                <a:cs typeface="Times New Roman" charset="0"/>
              </a:rPr>
              <a:t>profiles of the </a:t>
            </a:r>
            <a:r>
              <a:rPr lang="en-US" sz="1600" dirty="0" smtClean="0">
                <a:latin typeface="Times New Roman" charset="0"/>
                <a:ea typeface="Times New Roman" charset="0"/>
                <a:cs typeface="Times New Roman" charset="0"/>
              </a:rPr>
              <a:t>scientists created </a:t>
            </a:r>
            <a:r>
              <a:rPr lang="en-US" sz="1600" dirty="0">
                <a:latin typeface="Times New Roman" charset="0"/>
                <a:ea typeface="Times New Roman" charset="0"/>
                <a:cs typeface="Times New Roman" charset="0"/>
              </a:rPr>
              <a:t>a personal bond between the teachers, students and scientists. </a:t>
            </a:r>
            <a:endParaRPr lang="en-US" sz="1600" dirty="0" smtClean="0">
              <a:latin typeface="Times New Roman" charset="0"/>
              <a:ea typeface="Times New Roman" charset="0"/>
              <a:cs typeface="Times New Roman" charset="0"/>
            </a:endParaRPr>
          </a:p>
          <a:p>
            <a:pPr marL="285750" indent="-285750">
              <a:buFont typeface="Arial" charset="0"/>
              <a:buChar char="•"/>
            </a:pPr>
            <a:endParaRPr lang="en-US" sz="1600" dirty="0" smtClean="0">
              <a:latin typeface="Times New Roman" charset="0"/>
              <a:ea typeface="Times New Roman" charset="0"/>
              <a:cs typeface="Times New Roman" charset="0"/>
            </a:endParaRPr>
          </a:p>
          <a:p>
            <a:pPr marL="285750" indent="-285750">
              <a:buFont typeface="Arial" charset="0"/>
              <a:buChar char="•"/>
            </a:pPr>
            <a:r>
              <a:rPr lang="en-US" sz="1600" dirty="0" smtClean="0">
                <a:latin typeface="Times New Roman" charset="0"/>
                <a:ea typeface="Times New Roman" charset="0"/>
                <a:cs typeface="Times New Roman" charset="0"/>
              </a:rPr>
              <a:t>Connecting </a:t>
            </a:r>
            <a:r>
              <a:rPr lang="en-US" sz="1600" dirty="0">
                <a:latin typeface="Times New Roman" charset="0"/>
                <a:ea typeface="Times New Roman" charset="0"/>
                <a:cs typeface="Times New Roman" charset="0"/>
              </a:rPr>
              <a:t>to real scientists: student concerns with earthquake in Christchurch, New Zealand.</a:t>
            </a:r>
          </a:p>
          <a:p>
            <a:pPr marL="285750" indent="-285750">
              <a:buFont typeface="Arial" charset="0"/>
              <a:buChar char="•"/>
            </a:pPr>
            <a:endParaRPr lang="en-US" sz="1600" dirty="0">
              <a:latin typeface="Times New Roman" charset="0"/>
              <a:ea typeface="Times New Roman" charset="0"/>
              <a:cs typeface="Times New Roman" charset="0"/>
            </a:endParaRPr>
          </a:p>
          <a:p>
            <a:pPr marL="285750" indent="-285750">
              <a:buFont typeface="Arial" charset="0"/>
              <a:buChar char="•"/>
            </a:pPr>
            <a:r>
              <a:rPr lang="en-US" sz="1600" b="1" dirty="0" smtClean="0">
                <a:solidFill>
                  <a:srgbClr val="0432FF"/>
                </a:solidFill>
                <a:latin typeface="Times New Roman" charset="0"/>
                <a:ea typeface="Times New Roman" charset="0"/>
                <a:cs typeface="Times New Roman" charset="0"/>
              </a:rPr>
              <a:t>It became everyone’s </a:t>
            </a:r>
            <a:r>
              <a:rPr lang="en-US" sz="1600" b="1" dirty="0">
                <a:solidFill>
                  <a:srgbClr val="0432FF"/>
                </a:solidFill>
                <a:latin typeface="Times New Roman" charset="0"/>
                <a:ea typeface="Times New Roman" charset="0"/>
                <a:cs typeface="Times New Roman" charset="0"/>
              </a:rPr>
              <a:t>research mission</a:t>
            </a:r>
            <a:r>
              <a:rPr lang="en-US" sz="1600" b="1" dirty="0" smtClean="0">
                <a:solidFill>
                  <a:srgbClr val="0432FF"/>
                </a:solidFill>
                <a:latin typeface="Times New Roman" charset="0"/>
                <a:ea typeface="Times New Roman" charset="0"/>
                <a:cs typeface="Times New Roman" charset="0"/>
              </a:rPr>
              <a:t>.</a:t>
            </a:r>
          </a:p>
          <a:p>
            <a:pPr marL="285750" indent="-285750">
              <a:buFont typeface="Arial" charset="0"/>
              <a:buChar char="•"/>
            </a:pPr>
            <a:endParaRPr lang="en-US" sz="1600" b="1" dirty="0">
              <a:effectLst/>
              <a:latin typeface="Times New Roman" charset="0"/>
              <a:ea typeface="Times New Roman" charset="0"/>
              <a:cs typeface="Times New Roman" charset="0"/>
            </a:endParaRPr>
          </a:p>
          <a:p>
            <a:pPr marL="285750" indent="-285750">
              <a:buFont typeface="Arial" charset="0"/>
              <a:buChar char="•"/>
            </a:pPr>
            <a:endParaRPr lang="en-US" sz="1600" dirty="0" smtClean="0">
              <a:latin typeface="Times New Roman" charset="0"/>
              <a:ea typeface="Times New Roman" charset="0"/>
              <a:cs typeface="Times New Roman" charset="0"/>
            </a:endParaRPr>
          </a:p>
        </p:txBody>
      </p:sp>
      <p:pic>
        <p:nvPicPr>
          <p:cNvPr id="11" name="Picture 51" descr="rucool_logo.jp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55832" y="27265"/>
            <a:ext cx="3561629" cy="1354217"/>
          </a:xfrm>
          <a:prstGeom prst="rect">
            <a:avLst/>
          </a:prstGeom>
          <a:noFill/>
        </p:spPr>
        <p:txBody>
          <a:bodyPr wrap="square" rtlCol="0">
            <a:spAutoFit/>
          </a:bodyPr>
          <a:lstStyle/>
          <a:p>
            <a:r>
              <a:rPr lang="en-US" sz="3200" b="1" dirty="0" smtClean="0">
                <a:solidFill>
                  <a:srgbClr val="0000FF"/>
                </a:solidFill>
                <a:latin typeface="Times New Roman"/>
                <a:cs typeface="Times New Roman"/>
              </a:rPr>
              <a:t>The Ross Sea</a:t>
            </a:r>
          </a:p>
          <a:p>
            <a:r>
              <a:rPr lang="en-US" sz="3200" b="1" dirty="0" smtClean="0">
                <a:solidFill>
                  <a:srgbClr val="0000FF"/>
                </a:solidFill>
                <a:latin typeface="Times New Roman"/>
                <a:cs typeface="Times New Roman"/>
              </a:rPr>
              <a:t>Connection</a:t>
            </a:r>
          </a:p>
          <a:p>
            <a:r>
              <a:rPr lang="en-US" dirty="0" smtClean="0">
                <a:latin typeface="Times New Roman"/>
                <a:cs typeface="Times New Roman"/>
              </a:rPr>
              <a:t>Connecting to the scientists </a:t>
            </a:r>
            <a:endParaRPr lang="en-US" dirty="0">
              <a:latin typeface="Times New Roman"/>
              <a:cs typeface="Times New Roman"/>
            </a:endParaRPr>
          </a:p>
        </p:txBody>
      </p:sp>
      <p:pic>
        <p:nvPicPr>
          <p:cNvPr id="16" name="Picture 15"/>
          <p:cNvPicPr>
            <a:picLocks noChangeAspect="1"/>
          </p:cNvPicPr>
          <p:nvPr/>
        </p:nvPicPr>
        <p:blipFill>
          <a:blip r:embed="rId3"/>
          <a:stretch>
            <a:fillRect/>
          </a:stretch>
        </p:blipFill>
        <p:spPr>
          <a:xfrm>
            <a:off x="4933511" y="2261601"/>
            <a:ext cx="3857952" cy="3624983"/>
          </a:xfrm>
          <a:prstGeom prst="rect">
            <a:avLst/>
          </a:prstGeom>
        </p:spPr>
      </p:pic>
      <p:pic>
        <p:nvPicPr>
          <p:cNvPr id="21" name="Picture 20" descr="DSC_246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950" y="236739"/>
            <a:ext cx="2625333" cy="1757455"/>
          </a:xfrm>
          <a:prstGeom prst="rect">
            <a:avLst/>
          </a:prstGeom>
          <a:ln>
            <a:solidFill>
              <a:schemeClr val="tx1"/>
            </a:solidFill>
          </a:ln>
        </p:spPr>
      </p:pic>
      <p:pic>
        <p:nvPicPr>
          <p:cNvPr id="22" name="Picture 21" descr="cl_2011011811255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615" y="1030841"/>
            <a:ext cx="2360822" cy="1570038"/>
          </a:xfrm>
          <a:prstGeom prst="rect">
            <a:avLst/>
          </a:prstGeom>
          <a:ln>
            <a:solidFill>
              <a:schemeClr val="tx1"/>
            </a:solidFill>
          </a:ln>
        </p:spPr>
      </p:pic>
      <p:pic>
        <p:nvPicPr>
          <p:cNvPr id="14" name="Picture 13" descr="LOGO.png"/>
          <p:cNvPicPr>
            <a:picLocks noChangeAspect="1"/>
          </p:cNvPicPr>
          <p:nvPr/>
        </p:nvPicPr>
        <p:blipFill rotWithShape="1">
          <a:blip r:embed="rId6">
            <a:alphaModFix amt="30000"/>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noFill/>
          </a:ln>
        </p:spPr>
      </p:pic>
      <p:grpSp>
        <p:nvGrpSpPr>
          <p:cNvPr id="15" name="Group 14"/>
          <p:cNvGrpSpPr>
            <a:grpSpLocks noChangeAspect="1"/>
          </p:cNvGrpSpPr>
          <p:nvPr/>
        </p:nvGrpSpPr>
        <p:grpSpPr>
          <a:xfrm>
            <a:off x="8402519" y="6196522"/>
            <a:ext cx="623065" cy="626818"/>
            <a:chOff x="9334500" y="3194050"/>
            <a:chExt cx="2108200" cy="2120900"/>
          </a:xfrm>
        </p:grpSpPr>
        <p:sp>
          <p:nvSpPr>
            <p:cNvPr id="17" name="Oval 16"/>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19" name="Picture 18"/>
          <p:cNvPicPr>
            <a:picLocks noChangeAspect="1"/>
          </p:cNvPicPr>
          <p:nvPr/>
        </p:nvPicPr>
        <p:blipFill>
          <a:blip r:embed="rId8"/>
          <a:stretch>
            <a:fillRect/>
          </a:stretch>
        </p:blipFill>
        <p:spPr>
          <a:xfrm>
            <a:off x="5567145" y="6229453"/>
            <a:ext cx="593435" cy="593435"/>
          </a:xfrm>
          <a:prstGeom prst="ellipse">
            <a:avLst/>
          </a:prstGeom>
          <a:ln>
            <a:solidFill>
              <a:schemeClr val="tx1"/>
            </a:solidFill>
          </a:ln>
        </p:spPr>
      </p:pic>
      <p:pic>
        <p:nvPicPr>
          <p:cNvPr id="20" name="Picture 2" descr="olar ICE"/>
          <p:cNvPicPr>
            <a:picLocks noChangeAspect="1" noChangeArrowheads="1"/>
          </p:cNvPicPr>
          <p:nvPr/>
        </p:nvPicPr>
        <p:blipFill>
          <a:blip r:embed="rId9">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1100559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6-02-26 at 2.01.23 AM.png"/>
          <p:cNvPicPr>
            <a:picLocks noChangeAspect="1"/>
          </p:cNvPicPr>
          <p:nvPr/>
        </p:nvPicPr>
        <p:blipFill rotWithShape="1">
          <a:blip r:embed="rId2">
            <a:extLst>
              <a:ext uri="{28A0092B-C50C-407E-A947-70E740481C1C}">
                <a14:useLocalDpi xmlns:a14="http://schemas.microsoft.com/office/drawing/2010/main" val="0"/>
              </a:ext>
            </a:extLst>
          </a:blip>
          <a:srcRect b="7931"/>
          <a:stretch/>
        </p:blipFill>
        <p:spPr>
          <a:xfrm>
            <a:off x="6030322" y="4231914"/>
            <a:ext cx="3133997" cy="1940286"/>
          </a:xfrm>
          <a:prstGeom prst="rect">
            <a:avLst/>
          </a:prstGeom>
          <a:ln>
            <a:solidFill>
              <a:schemeClr val="tx1"/>
            </a:solidFill>
          </a:ln>
        </p:spPr>
      </p:pic>
      <p:pic>
        <p:nvPicPr>
          <p:cNvPr id="15" name="Picture 14" descr="Screen Shot 2016-02-26 at 2.02.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 y="365319"/>
            <a:ext cx="2957230" cy="1977648"/>
          </a:xfrm>
          <a:prstGeom prst="rect">
            <a:avLst/>
          </a:prstGeom>
          <a:ln>
            <a:solidFill>
              <a:schemeClr val="tx1"/>
            </a:solidFill>
          </a:ln>
        </p:spPr>
      </p:pic>
      <p:pic>
        <p:nvPicPr>
          <p:cNvPr id="17" name="Picture 16" descr="Screen Shot 2016-02-26 at 2.07.38 AM.png"/>
          <p:cNvPicPr>
            <a:picLocks noChangeAspect="1"/>
          </p:cNvPicPr>
          <p:nvPr/>
        </p:nvPicPr>
        <p:blipFill rotWithShape="1">
          <a:blip r:embed="rId4">
            <a:extLst>
              <a:ext uri="{28A0092B-C50C-407E-A947-70E740481C1C}">
                <a14:useLocalDpi xmlns:a14="http://schemas.microsoft.com/office/drawing/2010/main" val="0"/>
              </a:ext>
            </a:extLst>
          </a:blip>
          <a:srcRect b="7333"/>
          <a:stretch/>
        </p:blipFill>
        <p:spPr>
          <a:xfrm>
            <a:off x="2882042" y="4231913"/>
            <a:ext cx="3148281" cy="1944944"/>
          </a:xfrm>
          <a:prstGeom prst="rect">
            <a:avLst/>
          </a:prstGeom>
          <a:ln>
            <a:solidFill>
              <a:schemeClr val="tx1"/>
            </a:solidFill>
          </a:ln>
        </p:spPr>
      </p:pic>
      <p:pic>
        <p:nvPicPr>
          <p:cNvPr id="18" name="Picture 17" descr="Screen Shot 2016-02-26 at 2.14.3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9" y="2344172"/>
            <a:ext cx="2957230" cy="1975179"/>
          </a:xfrm>
          <a:prstGeom prst="rect">
            <a:avLst/>
          </a:prstGeom>
          <a:ln>
            <a:solidFill>
              <a:schemeClr val="tx1"/>
            </a:solidFill>
          </a:ln>
        </p:spPr>
      </p:pic>
      <p:pic>
        <p:nvPicPr>
          <p:cNvPr id="19" name="Picture 18" descr="cl_20150113144547.jpg"/>
          <p:cNvPicPr>
            <a:picLocks noChangeAspect="1"/>
          </p:cNvPicPr>
          <p:nvPr/>
        </p:nvPicPr>
        <p:blipFill rotWithShape="1">
          <a:blip r:embed="rId6">
            <a:extLst>
              <a:ext uri="{28A0092B-C50C-407E-A947-70E740481C1C}">
                <a14:useLocalDpi xmlns:a14="http://schemas.microsoft.com/office/drawing/2010/main" val="0"/>
              </a:ext>
            </a:extLst>
          </a:blip>
          <a:srcRect r="152" b="7510"/>
          <a:stretch/>
        </p:blipFill>
        <p:spPr>
          <a:xfrm>
            <a:off x="7621" y="4340744"/>
            <a:ext cx="2971799" cy="1836113"/>
          </a:xfrm>
          <a:prstGeom prst="rect">
            <a:avLst/>
          </a:prstGeom>
          <a:ln>
            <a:solidFill>
              <a:schemeClr val="tx1"/>
            </a:solidFill>
          </a:ln>
        </p:spPr>
      </p:pic>
      <p:pic>
        <p:nvPicPr>
          <p:cNvPr id="20" name="Picture 19" descr="Screen Shot 2016-02-26 at 8.33.01 AM 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0" y="4079908"/>
            <a:ext cx="762000" cy="478886"/>
          </a:xfrm>
          <a:prstGeom prst="rect">
            <a:avLst/>
          </a:prstGeom>
          <a:ln>
            <a:solidFill>
              <a:schemeClr val="tx1"/>
            </a:solidFill>
          </a:ln>
        </p:spPr>
      </p:pic>
      <p:pic>
        <p:nvPicPr>
          <p:cNvPr id="21" name="Picture 20"/>
          <p:cNvPicPr>
            <a:picLocks noChangeAspect="1"/>
          </p:cNvPicPr>
          <p:nvPr/>
        </p:nvPicPr>
        <p:blipFill>
          <a:blip r:embed="rId8"/>
          <a:stretch>
            <a:fillRect/>
          </a:stretch>
        </p:blipFill>
        <p:spPr>
          <a:xfrm>
            <a:off x="2606580" y="5604786"/>
            <a:ext cx="870711" cy="572071"/>
          </a:xfrm>
          <a:prstGeom prst="rect">
            <a:avLst/>
          </a:prstGeom>
        </p:spPr>
      </p:pic>
      <p:pic>
        <p:nvPicPr>
          <p:cNvPr id="22" name="Picture 21" descr="Screen Shot 2016-02-26 at 2.07.30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7001" y="5484957"/>
            <a:ext cx="1038497" cy="691900"/>
          </a:xfrm>
          <a:prstGeom prst="rect">
            <a:avLst/>
          </a:prstGeom>
          <a:ln>
            <a:solidFill>
              <a:srgbClr val="000000"/>
            </a:solidFill>
          </a:ln>
        </p:spPr>
      </p:pic>
      <p:pic>
        <p:nvPicPr>
          <p:cNvPr id="23" name="Picture 22" descr="Screen Shot 2016-02-26 at 2.07.30 AM.png"/>
          <p:cNvPicPr>
            <a:picLocks noChangeAspect="1"/>
          </p:cNvPicPr>
          <p:nvPr/>
        </p:nvPicPr>
        <p:blipFill rotWithShape="1">
          <a:blip r:embed="rId9">
            <a:extLst>
              <a:ext uri="{28A0092B-C50C-407E-A947-70E740481C1C}">
                <a14:useLocalDpi xmlns:a14="http://schemas.microsoft.com/office/drawing/2010/main" val="0"/>
              </a:ext>
            </a:extLst>
          </a:blip>
          <a:srcRect l="1437" t="3077" r="1592" b="968"/>
          <a:stretch/>
        </p:blipFill>
        <p:spPr>
          <a:xfrm>
            <a:off x="2962337" y="366800"/>
            <a:ext cx="6162614" cy="3938592"/>
          </a:xfrm>
          <a:prstGeom prst="rect">
            <a:avLst/>
          </a:prstGeom>
          <a:ln>
            <a:solidFill>
              <a:srgbClr val="000000"/>
            </a:solidFill>
          </a:ln>
        </p:spPr>
      </p:pic>
      <p:pic>
        <p:nvPicPr>
          <p:cNvPr id="24" name="Picture 23"/>
          <p:cNvPicPr>
            <a:picLocks noChangeAspect="1"/>
          </p:cNvPicPr>
          <p:nvPr/>
        </p:nvPicPr>
        <p:blipFill>
          <a:blip r:embed="rId10"/>
          <a:stretch>
            <a:fillRect/>
          </a:stretch>
        </p:blipFill>
        <p:spPr>
          <a:xfrm>
            <a:off x="7216379" y="142563"/>
            <a:ext cx="1927622" cy="1982147"/>
          </a:xfrm>
          <a:prstGeom prst="rect">
            <a:avLst/>
          </a:prstGeom>
          <a:ln>
            <a:solidFill>
              <a:schemeClr val="tx1"/>
            </a:solidFill>
          </a:ln>
        </p:spPr>
      </p:pic>
      <p:pic>
        <p:nvPicPr>
          <p:cNvPr id="30" name="Picture 51" descr="rucool_logo.jpg"/>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8"/>
          <p:cNvSpPr txBox="1">
            <a:spLocks noChangeArrowheads="1"/>
          </p:cNvSpPr>
          <p:nvPr/>
        </p:nvSpPr>
        <p:spPr bwMode="auto">
          <a:xfrm>
            <a:off x="34136" y="-34105"/>
            <a:ext cx="380015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2000" b="1" dirty="0" smtClean="0">
                <a:solidFill>
                  <a:srgbClr val="0432FF"/>
                </a:solidFill>
                <a:latin typeface="Times New Roman"/>
                <a:cs typeface="Times New Roman"/>
              </a:rPr>
              <a:t>Project CONVERGE</a:t>
            </a:r>
          </a:p>
        </p:txBody>
      </p:sp>
      <p:pic>
        <p:nvPicPr>
          <p:cNvPr id="32" name="Picture 31" descr="LOGO.png"/>
          <p:cNvPicPr>
            <a:picLocks noChangeAspect="1"/>
          </p:cNvPicPr>
          <p:nvPr/>
        </p:nvPicPr>
        <p:blipFill rotWithShape="1">
          <a:blip r:embed="rId12">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33" name="Group 32"/>
          <p:cNvGrpSpPr>
            <a:grpSpLocks noChangeAspect="1"/>
          </p:cNvGrpSpPr>
          <p:nvPr/>
        </p:nvGrpSpPr>
        <p:grpSpPr>
          <a:xfrm>
            <a:off x="8402519" y="6196522"/>
            <a:ext cx="623065" cy="626818"/>
            <a:chOff x="9334500" y="3194050"/>
            <a:chExt cx="2108200" cy="2120900"/>
          </a:xfrm>
        </p:grpSpPr>
        <p:sp>
          <p:nvSpPr>
            <p:cNvPr id="34" name="Oval 33"/>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13">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36" name="Picture 35"/>
          <p:cNvPicPr>
            <a:picLocks noChangeAspect="1"/>
          </p:cNvPicPr>
          <p:nvPr/>
        </p:nvPicPr>
        <p:blipFill>
          <a:blip r:embed="rId14">
            <a:alphaModFix amt="30000"/>
          </a:blip>
          <a:stretch>
            <a:fillRect/>
          </a:stretch>
        </p:blipFill>
        <p:spPr>
          <a:xfrm>
            <a:off x="5567145" y="6229453"/>
            <a:ext cx="593435" cy="593435"/>
          </a:xfrm>
          <a:prstGeom prst="ellipse">
            <a:avLst/>
          </a:prstGeom>
          <a:ln>
            <a:noFill/>
          </a:ln>
        </p:spPr>
      </p:pic>
      <p:pic>
        <p:nvPicPr>
          <p:cNvPr id="37" name="Picture 2" descr="olar ICE"/>
          <p:cNvPicPr>
            <a:picLocks noChangeAspect="1" noChangeArrowheads="1"/>
          </p:cNvPicPr>
          <p:nvPr/>
        </p:nvPicPr>
        <p:blipFill>
          <a:blip r:embed="rId15">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1620377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3441" y="-21601"/>
            <a:ext cx="7918450" cy="78889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smtClean="0">
                <a:solidFill>
                  <a:srgbClr val="0432FF"/>
                </a:solidFill>
                <a:latin typeface="Times New Roman" charset="0"/>
                <a:ea typeface="Times New Roman" charset="0"/>
                <a:cs typeface="Times New Roman" charset="0"/>
              </a:rPr>
              <a:t>Desired </a:t>
            </a:r>
            <a:r>
              <a:rPr lang="en-US" sz="3600" b="1" dirty="0" smtClean="0">
                <a:solidFill>
                  <a:srgbClr val="0432FF"/>
                </a:solidFill>
                <a:latin typeface="Times New Roman" charset="0"/>
                <a:ea typeface="Times New Roman" charset="0"/>
                <a:cs typeface="Times New Roman" charset="0"/>
              </a:rPr>
              <a:t>Outcomes</a:t>
            </a:r>
            <a:endParaRPr lang="en-US" sz="3600" b="1" dirty="0">
              <a:solidFill>
                <a:srgbClr val="0432FF"/>
              </a:solidFill>
              <a:latin typeface="Times New Roman" charset="0"/>
              <a:ea typeface="Times New Roman" charset="0"/>
              <a:cs typeface="Times New Roman" charset="0"/>
            </a:endParaRPr>
          </a:p>
        </p:txBody>
      </p:sp>
      <p:sp>
        <p:nvSpPr>
          <p:cNvPr id="7" name="Content Placeholder 2"/>
          <p:cNvSpPr txBox="1">
            <a:spLocks/>
          </p:cNvSpPr>
          <p:nvPr/>
        </p:nvSpPr>
        <p:spPr>
          <a:xfrm>
            <a:off x="4691732" y="1434405"/>
            <a:ext cx="4284132" cy="372832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spcAft>
                <a:spcPts val="600"/>
              </a:spcAft>
              <a:buClr>
                <a:schemeClr val="tx2">
                  <a:lumMod val="60000"/>
                  <a:lumOff val="40000"/>
                </a:schemeClr>
              </a:buClr>
              <a:buNone/>
            </a:pPr>
            <a:r>
              <a:rPr lang="en-US" sz="1800" b="1" dirty="0" smtClean="0">
                <a:latin typeface="Times New Roman" charset="0"/>
                <a:ea typeface="Times New Roman" charset="0"/>
                <a:cs typeface="Times New Roman" charset="0"/>
              </a:rPr>
              <a:t>For Middle School Students:</a:t>
            </a:r>
          </a:p>
          <a:p>
            <a:pPr>
              <a:spcBef>
                <a:spcPts val="600"/>
              </a:spcBef>
              <a:spcAft>
                <a:spcPts val="600"/>
              </a:spcAft>
              <a:buClr>
                <a:schemeClr val="tx1"/>
              </a:buClr>
            </a:pPr>
            <a:r>
              <a:rPr lang="en-US" sz="1800" dirty="0" smtClean="0">
                <a:latin typeface="Times New Roman" charset="0"/>
                <a:ea typeface="Times New Roman" charset="0"/>
                <a:cs typeface="Times New Roman" charset="0"/>
              </a:rPr>
              <a:t>An increased engagement in science, and resulting self-identification as a scientist.</a:t>
            </a:r>
          </a:p>
          <a:p>
            <a:pPr marL="0" indent="0">
              <a:spcBef>
                <a:spcPts val="600"/>
              </a:spcBef>
              <a:spcAft>
                <a:spcPts val="600"/>
              </a:spcAft>
              <a:buClr>
                <a:schemeClr val="tx1"/>
              </a:buClr>
              <a:buNone/>
            </a:pPr>
            <a:r>
              <a:rPr lang="en-US" sz="1800" b="1" dirty="0" smtClean="0">
                <a:latin typeface="Times New Roman" charset="0"/>
                <a:ea typeface="Times New Roman" charset="0"/>
                <a:cs typeface="Times New Roman" charset="0"/>
              </a:rPr>
              <a:t>For Middle School Educators:</a:t>
            </a:r>
          </a:p>
          <a:p>
            <a:pPr>
              <a:spcBef>
                <a:spcPts val="600"/>
              </a:spcBef>
              <a:spcAft>
                <a:spcPts val="600"/>
              </a:spcAft>
              <a:buClr>
                <a:schemeClr val="tx1"/>
              </a:buClr>
            </a:pPr>
            <a:r>
              <a:rPr lang="en-US" sz="1800" dirty="0" smtClean="0">
                <a:latin typeface="Times New Roman" charset="0"/>
                <a:ea typeface="Times New Roman" charset="0"/>
                <a:cs typeface="Times New Roman" charset="0"/>
              </a:rPr>
              <a:t>Improved practice in teaching the nature and process of science</a:t>
            </a:r>
            <a:r>
              <a:rPr lang="en-US" sz="1800" dirty="0">
                <a:latin typeface="Times New Roman" charset="0"/>
                <a:ea typeface="Times New Roman" charset="0"/>
                <a:cs typeface="Times New Roman" charset="0"/>
              </a:rPr>
              <a:t>.</a:t>
            </a:r>
            <a:endParaRPr lang="en-US" sz="1800" dirty="0" smtClean="0">
              <a:latin typeface="Times New Roman" charset="0"/>
              <a:ea typeface="Times New Roman" charset="0"/>
              <a:cs typeface="Times New Roman" charset="0"/>
            </a:endParaRPr>
          </a:p>
        </p:txBody>
      </p:sp>
      <p:pic>
        <p:nvPicPr>
          <p:cNvPr id="11" name="Picture 10"/>
          <p:cNvPicPr>
            <a:picLocks noChangeAspect="1"/>
          </p:cNvPicPr>
          <p:nvPr/>
        </p:nvPicPr>
        <p:blipFill>
          <a:blip r:embed="rId3"/>
          <a:stretch>
            <a:fillRect/>
          </a:stretch>
        </p:blipFill>
        <p:spPr>
          <a:xfrm>
            <a:off x="290749" y="1241651"/>
            <a:ext cx="4114800" cy="2744540"/>
          </a:xfrm>
          <a:prstGeom prst="rect">
            <a:avLst/>
          </a:prstGeom>
        </p:spPr>
      </p:pic>
      <p:pic>
        <p:nvPicPr>
          <p:cNvPr id="15" name="Picture 51" descr="rucool_logo.jp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LOGO.png"/>
          <p:cNvPicPr>
            <a:picLocks noChangeAspect="1"/>
          </p:cNvPicPr>
          <p:nvPr/>
        </p:nvPicPr>
        <p:blipFill rotWithShape="1">
          <a:blip r:embed="rId5">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18" name="Group 17"/>
          <p:cNvGrpSpPr>
            <a:grpSpLocks noChangeAspect="1"/>
          </p:cNvGrpSpPr>
          <p:nvPr/>
        </p:nvGrpSpPr>
        <p:grpSpPr>
          <a:xfrm>
            <a:off x="8402519" y="6196522"/>
            <a:ext cx="623065" cy="626818"/>
            <a:chOff x="9334500" y="3194050"/>
            <a:chExt cx="2108200" cy="2120900"/>
          </a:xfrm>
        </p:grpSpPr>
        <p:sp>
          <p:nvSpPr>
            <p:cNvPr id="19" name="Oval 18"/>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1" name="Picture 20"/>
          <p:cNvPicPr>
            <a:picLocks noChangeAspect="1"/>
          </p:cNvPicPr>
          <p:nvPr/>
        </p:nvPicPr>
        <p:blipFill>
          <a:blip r:embed="rId7">
            <a:alphaModFix amt="30000"/>
          </a:blip>
          <a:stretch>
            <a:fillRect/>
          </a:stretch>
        </p:blipFill>
        <p:spPr>
          <a:xfrm>
            <a:off x="5567145" y="6229453"/>
            <a:ext cx="593435" cy="593435"/>
          </a:xfrm>
          <a:prstGeom prst="ellipse">
            <a:avLst/>
          </a:prstGeom>
          <a:ln>
            <a:noFill/>
          </a:ln>
        </p:spPr>
      </p:pic>
      <p:pic>
        <p:nvPicPr>
          <p:cNvPr id="22" name="Picture 2" descr="olar ICE"/>
          <p:cNvPicPr>
            <a:picLocks noChangeAspect="1" noChangeArrowheads="1"/>
          </p:cNvPicPr>
          <p:nvPr/>
        </p:nvPicPr>
        <p:blipFill>
          <a:blip r:embed="rId8">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
        <p:nvSpPr>
          <p:cNvPr id="2" name="TextBox 1"/>
          <p:cNvSpPr txBox="1"/>
          <p:nvPr/>
        </p:nvSpPr>
        <p:spPr>
          <a:xfrm>
            <a:off x="290749" y="4659725"/>
            <a:ext cx="8734835" cy="1015663"/>
          </a:xfrm>
          <a:prstGeom prst="rect">
            <a:avLst/>
          </a:prstGeom>
          <a:noFill/>
        </p:spPr>
        <p:txBody>
          <a:bodyPr wrap="square" rtlCol="0">
            <a:spAutoFit/>
          </a:bodyPr>
          <a:lstStyle/>
          <a:p>
            <a:r>
              <a:rPr lang="en-US" sz="2000" dirty="0">
                <a:latin typeface="Times New Roman" charset="0"/>
                <a:ea typeface="Times New Roman" charset="0"/>
                <a:cs typeface="Times New Roman" charset="0"/>
              </a:rPr>
              <a:t>….. through </a:t>
            </a:r>
            <a:r>
              <a:rPr lang="en-US" sz="2000" b="1" i="1" dirty="0">
                <a:solidFill>
                  <a:srgbClr val="0432FF"/>
                </a:solidFill>
                <a:latin typeface="Times New Roman" charset="0"/>
                <a:ea typeface="Times New Roman" charset="0"/>
                <a:cs typeface="Times New Roman" charset="0"/>
              </a:rPr>
              <a:t>participating in a real science mission </a:t>
            </a:r>
            <a:r>
              <a:rPr lang="en-US" sz="2000" dirty="0">
                <a:latin typeface="Times New Roman" charset="0"/>
                <a:ea typeface="Times New Roman" charset="0"/>
                <a:cs typeface="Times New Roman" charset="0"/>
              </a:rPr>
              <a:t>and having students developing and </a:t>
            </a:r>
            <a:r>
              <a:rPr lang="en-US" sz="2000" b="1" i="1" dirty="0">
                <a:solidFill>
                  <a:srgbClr val="0432FF"/>
                </a:solidFill>
                <a:latin typeface="Times New Roman" charset="0"/>
                <a:ea typeface="Times New Roman" charset="0"/>
                <a:cs typeface="Times New Roman" charset="0"/>
              </a:rPr>
              <a:t>conduct their own </a:t>
            </a:r>
            <a:r>
              <a:rPr lang="en-US" sz="2000" b="1" i="1" dirty="0" smtClean="0">
                <a:solidFill>
                  <a:srgbClr val="0432FF"/>
                </a:solidFill>
                <a:latin typeface="Times New Roman" charset="0"/>
                <a:ea typeface="Times New Roman" charset="0"/>
                <a:cs typeface="Times New Roman" charset="0"/>
              </a:rPr>
              <a:t>related science</a:t>
            </a:r>
            <a:r>
              <a:rPr lang="en-US" sz="2000" dirty="0" smtClean="0">
                <a:solidFill>
                  <a:srgbClr val="0432FF"/>
                </a:solidFill>
                <a:latin typeface="Times New Roman" charset="0"/>
                <a:ea typeface="Times New Roman" charset="0"/>
                <a:cs typeface="Times New Roman" charset="0"/>
              </a:rPr>
              <a:t> </a:t>
            </a:r>
            <a:r>
              <a:rPr lang="en-US" sz="2000" dirty="0">
                <a:latin typeface="Times New Roman" charset="0"/>
                <a:ea typeface="Times New Roman" charset="0"/>
                <a:cs typeface="Times New Roman" charset="0"/>
              </a:rPr>
              <a:t>investigations.</a:t>
            </a:r>
          </a:p>
          <a:p>
            <a:endParaRPr lang="en-US" sz="2000" dirty="0"/>
          </a:p>
        </p:txBody>
      </p:sp>
    </p:spTree>
    <p:extLst>
      <p:ext uri="{BB962C8B-B14F-4D97-AF65-F5344CB8AC3E}">
        <p14:creationId xmlns:p14="http://schemas.microsoft.com/office/powerpoint/2010/main" val="1219728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732" y="-18317"/>
            <a:ext cx="7263268" cy="1143000"/>
          </a:xfrm>
        </p:spPr>
        <p:txBody>
          <a:bodyPr>
            <a:normAutofit/>
          </a:bodyPr>
          <a:lstStyle/>
          <a:p>
            <a:r>
              <a:rPr lang="en-US" b="1" smtClean="0">
                <a:solidFill>
                  <a:srgbClr val="0000FF"/>
                </a:solidFill>
                <a:latin typeface="Times New Roman"/>
                <a:cs typeface="Times New Roman"/>
              </a:rPr>
              <a:t>The Science Team</a:t>
            </a:r>
            <a:endParaRPr lang="en-US" b="1" dirty="0">
              <a:solidFill>
                <a:srgbClr val="0000FF"/>
              </a:solidFill>
              <a:latin typeface="Times New Roman"/>
              <a:cs typeface="Times New Roman"/>
            </a:endParaRPr>
          </a:p>
        </p:txBody>
      </p:sp>
      <p:pic>
        <p:nvPicPr>
          <p:cNvPr id="4" name="Picture 3" descr="IMG_4089.jpg"/>
          <p:cNvPicPr>
            <a:picLocks noChangeAspect="1"/>
          </p:cNvPicPr>
          <p:nvPr/>
        </p:nvPicPr>
        <p:blipFill rotWithShape="1">
          <a:blip r:embed="rId2">
            <a:extLst>
              <a:ext uri="{28A0092B-C50C-407E-A947-70E740481C1C}">
                <a14:useLocalDpi xmlns:a14="http://schemas.microsoft.com/office/drawing/2010/main" val="0"/>
              </a:ext>
            </a:extLst>
          </a:blip>
          <a:srcRect l="38657" t="18519" r="8565" b="15123"/>
          <a:stretch/>
        </p:blipFill>
        <p:spPr>
          <a:xfrm>
            <a:off x="264584" y="201082"/>
            <a:ext cx="1616148" cy="1523999"/>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1631171" y="963082"/>
            <a:ext cx="1428749" cy="1523999"/>
          </a:xfrm>
          <a:prstGeom prst="rect">
            <a:avLst/>
          </a:prstGeom>
          <a:ln>
            <a:solidFill>
              <a:srgbClr val="000000"/>
            </a:solidFill>
          </a:ln>
        </p:spPr>
      </p:pic>
      <p:pic>
        <p:nvPicPr>
          <p:cNvPr id="6" name="Picture 5" descr="IMG_38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191" y="2081154"/>
            <a:ext cx="1571625" cy="2095500"/>
          </a:xfrm>
          <a:prstGeom prst="rect">
            <a:avLst/>
          </a:prstGeom>
          <a:ln>
            <a:solidFill>
              <a:srgbClr val="000000"/>
            </a:solidFill>
          </a:ln>
        </p:spPr>
      </p:pic>
      <p:pic>
        <p:nvPicPr>
          <p:cNvPr id="7" name="Picture 6"/>
          <p:cNvPicPr>
            <a:picLocks noChangeAspect="1"/>
          </p:cNvPicPr>
          <p:nvPr/>
        </p:nvPicPr>
        <p:blipFill>
          <a:blip r:embed="rId5"/>
          <a:stretch>
            <a:fillRect/>
          </a:stretch>
        </p:blipFill>
        <p:spPr>
          <a:xfrm>
            <a:off x="1631171" y="2504871"/>
            <a:ext cx="2434166" cy="2337717"/>
          </a:xfrm>
          <a:prstGeom prst="rect">
            <a:avLst/>
          </a:prstGeom>
          <a:ln>
            <a:solidFill>
              <a:schemeClr val="tx1"/>
            </a:solidFill>
          </a:ln>
        </p:spPr>
      </p:pic>
      <p:pic>
        <p:nvPicPr>
          <p:cNvPr id="9" name="Picture 8"/>
          <p:cNvPicPr>
            <a:picLocks noChangeAspect="1"/>
          </p:cNvPicPr>
          <p:nvPr/>
        </p:nvPicPr>
        <p:blipFill>
          <a:blip r:embed="rId6"/>
          <a:stretch>
            <a:fillRect/>
          </a:stretch>
        </p:blipFill>
        <p:spPr>
          <a:xfrm>
            <a:off x="3926328" y="2685435"/>
            <a:ext cx="3231690" cy="2157153"/>
          </a:xfrm>
          <a:prstGeom prst="rect">
            <a:avLst/>
          </a:prstGeom>
          <a:ln>
            <a:solidFill>
              <a:srgbClr val="000000"/>
            </a:solidFill>
          </a:ln>
        </p:spPr>
      </p:pic>
      <p:sp>
        <p:nvSpPr>
          <p:cNvPr id="11" name="TextBox 10"/>
          <p:cNvSpPr txBox="1"/>
          <p:nvPr/>
        </p:nvSpPr>
        <p:spPr>
          <a:xfrm>
            <a:off x="3247319" y="1047568"/>
            <a:ext cx="915710" cy="369332"/>
          </a:xfrm>
          <a:prstGeom prst="rect">
            <a:avLst/>
          </a:prstGeom>
          <a:noFill/>
        </p:spPr>
        <p:txBody>
          <a:bodyPr wrap="none" rtlCol="0">
            <a:spAutoFit/>
          </a:bodyPr>
          <a:lstStyle/>
          <a:p>
            <a:r>
              <a:rPr lang="en-US" b="1" dirty="0" smtClean="0">
                <a:latin typeface="Times New Roman"/>
                <a:cs typeface="Times New Roman"/>
              </a:rPr>
              <a:t>Physics</a:t>
            </a:r>
            <a:endParaRPr lang="en-US" b="1" dirty="0">
              <a:latin typeface="Times New Roman"/>
              <a:cs typeface="Times New Roman"/>
            </a:endParaRPr>
          </a:p>
        </p:txBody>
      </p:sp>
      <p:sp>
        <p:nvSpPr>
          <p:cNvPr id="12" name="TextBox 11"/>
          <p:cNvSpPr txBox="1"/>
          <p:nvPr/>
        </p:nvSpPr>
        <p:spPr>
          <a:xfrm>
            <a:off x="3880783" y="1961652"/>
            <a:ext cx="2474167" cy="369332"/>
          </a:xfrm>
          <a:prstGeom prst="rect">
            <a:avLst/>
          </a:prstGeom>
          <a:noFill/>
        </p:spPr>
        <p:txBody>
          <a:bodyPr wrap="none" rtlCol="0">
            <a:spAutoFit/>
          </a:bodyPr>
          <a:lstStyle/>
          <a:p>
            <a:r>
              <a:rPr lang="en-US" b="1" dirty="0" smtClean="0">
                <a:latin typeface="Times New Roman"/>
                <a:cs typeface="Times New Roman"/>
              </a:rPr>
              <a:t>Phytoplankton (Plants)</a:t>
            </a:r>
            <a:endParaRPr lang="en-US" b="1" dirty="0">
              <a:latin typeface="Times New Roman"/>
              <a:cs typeface="Times New Roman"/>
            </a:endParaRPr>
          </a:p>
        </p:txBody>
      </p:sp>
      <p:sp>
        <p:nvSpPr>
          <p:cNvPr id="13" name="TextBox 12"/>
          <p:cNvSpPr txBox="1"/>
          <p:nvPr/>
        </p:nvSpPr>
        <p:spPr>
          <a:xfrm>
            <a:off x="6941537" y="2312638"/>
            <a:ext cx="1306593" cy="369332"/>
          </a:xfrm>
          <a:prstGeom prst="rect">
            <a:avLst/>
          </a:prstGeom>
          <a:noFill/>
        </p:spPr>
        <p:txBody>
          <a:bodyPr wrap="none" rtlCol="0">
            <a:spAutoFit/>
          </a:bodyPr>
          <a:lstStyle/>
          <a:p>
            <a:r>
              <a:rPr lang="en-US" b="1" dirty="0" smtClean="0">
                <a:latin typeface="Times New Roman"/>
                <a:cs typeface="Times New Roman"/>
              </a:rPr>
              <a:t>Krill (food)</a:t>
            </a:r>
            <a:endParaRPr lang="en-US" b="1" dirty="0">
              <a:latin typeface="Times New Roman"/>
              <a:cs typeface="Times New Roman"/>
            </a:endParaRPr>
          </a:p>
        </p:txBody>
      </p:sp>
      <p:sp>
        <p:nvSpPr>
          <p:cNvPr id="14" name="TextBox 13"/>
          <p:cNvSpPr txBox="1"/>
          <p:nvPr/>
        </p:nvSpPr>
        <p:spPr>
          <a:xfrm>
            <a:off x="7306286" y="3039146"/>
            <a:ext cx="1652954" cy="646331"/>
          </a:xfrm>
          <a:prstGeom prst="rect">
            <a:avLst/>
          </a:prstGeom>
          <a:noFill/>
        </p:spPr>
        <p:txBody>
          <a:bodyPr wrap="none" rtlCol="0">
            <a:spAutoFit/>
          </a:bodyPr>
          <a:lstStyle/>
          <a:p>
            <a:pPr algn="ctr"/>
            <a:r>
              <a:rPr lang="en-US" b="1" dirty="0" smtClean="0">
                <a:latin typeface="Times New Roman"/>
                <a:cs typeface="Times New Roman"/>
              </a:rPr>
              <a:t>Penguins </a:t>
            </a:r>
          </a:p>
          <a:p>
            <a:pPr algn="ctr"/>
            <a:r>
              <a:rPr lang="en-US" b="1" dirty="0" smtClean="0">
                <a:latin typeface="Times New Roman"/>
                <a:cs typeface="Times New Roman"/>
              </a:rPr>
              <a:t>(Top Predator)</a:t>
            </a:r>
            <a:endParaRPr lang="en-US" b="1" dirty="0">
              <a:latin typeface="Times New Roman"/>
              <a:cs typeface="Times New Roman"/>
            </a:endParaRPr>
          </a:p>
        </p:txBody>
      </p:sp>
      <p:sp>
        <p:nvSpPr>
          <p:cNvPr id="15" name="TextBox 14"/>
          <p:cNvSpPr txBox="1"/>
          <p:nvPr/>
        </p:nvSpPr>
        <p:spPr>
          <a:xfrm>
            <a:off x="264584" y="5545564"/>
            <a:ext cx="3583673" cy="584775"/>
          </a:xfrm>
          <a:prstGeom prst="rect">
            <a:avLst/>
          </a:prstGeom>
          <a:noFill/>
        </p:spPr>
        <p:txBody>
          <a:bodyPr wrap="none" rtlCol="0">
            <a:spAutoFit/>
          </a:bodyPr>
          <a:lstStyle/>
          <a:p>
            <a:r>
              <a:rPr lang="en-US" sz="3200" b="1" dirty="0" smtClean="0">
                <a:latin typeface="Times New Roman"/>
                <a:cs typeface="Times New Roman"/>
              </a:rPr>
              <a:t>… and many more!</a:t>
            </a:r>
            <a:endParaRPr lang="en-US" sz="3200" b="1" dirty="0">
              <a:latin typeface="Times New Roman"/>
              <a:cs typeface="Times New Roman"/>
            </a:endParaRPr>
          </a:p>
        </p:txBody>
      </p:sp>
      <p:pic>
        <p:nvPicPr>
          <p:cNvPr id="8" name="Picture 7"/>
          <p:cNvPicPr>
            <a:picLocks noChangeAspect="1"/>
          </p:cNvPicPr>
          <p:nvPr/>
        </p:nvPicPr>
        <p:blipFill>
          <a:blip r:embed="rId7"/>
          <a:stretch>
            <a:fillRect/>
          </a:stretch>
        </p:blipFill>
        <p:spPr>
          <a:xfrm>
            <a:off x="4065337" y="4598378"/>
            <a:ext cx="2312960" cy="1531961"/>
          </a:xfrm>
          <a:prstGeom prst="rect">
            <a:avLst/>
          </a:prstGeom>
          <a:ln>
            <a:solidFill>
              <a:srgbClr val="000000"/>
            </a:solidFill>
          </a:ln>
        </p:spPr>
      </p:pic>
      <p:pic>
        <p:nvPicPr>
          <p:cNvPr id="10" name="Picture 9"/>
          <p:cNvPicPr>
            <a:picLocks noChangeAspect="1"/>
          </p:cNvPicPr>
          <p:nvPr/>
        </p:nvPicPr>
        <p:blipFill>
          <a:blip r:embed="rId8"/>
          <a:stretch>
            <a:fillRect/>
          </a:stretch>
        </p:blipFill>
        <p:spPr>
          <a:xfrm>
            <a:off x="6936912" y="3685477"/>
            <a:ext cx="1735666" cy="2314221"/>
          </a:xfrm>
          <a:prstGeom prst="rect">
            <a:avLst/>
          </a:prstGeom>
          <a:ln>
            <a:solidFill>
              <a:srgbClr val="000000"/>
            </a:solidFill>
          </a:ln>
        </p:spPr>
      </p:pic>
      <p:pic>
        <p:nvPicPr>
          <p:cNvPr id="21" name="Picture 51" descr="rucool_logo.jpg"/>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LOGO.png"/>
          <p:cNvPicPr>
            <a:picLocks noChangeAspect="1"/>
          </p:cNvPicPr>
          <p:nvPr/>
        </p:nvPicPr>
        <p:blipFill rotWithShape="1">
          <a:blip r:embed="rId10">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24" name="Group 23"/>
          <p:cNvGrpSpPr>
            <a:grpSpLocks noChangeAspect="1"/>
          </p:cNvGrpSpPr>
          <p:nvPr/>
        </p:nvGrpSpPr>
        <p:grpSpPr>
          <a:xfrm>
            <a:off x="8402519" y="6196522"/>
            <a:ext cx="623065" cy="626818"/>
            <a:chOff x="9334500" y="3194050"/>
            <a:chExt cx="2108200" cy="2120900"/>
          </a:xfrm>
        </p:grpSpPr>
        <p:sp>
          <p:nvSpPr>
            <p:cNvPr id="25" name="Oval 24"/>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11">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27" name="Picture 26"/>
          <p:cNvPicPr>
            <a:picLocks noChangeAspect="1"/>
          </p:cNvPicPr>
          <p:nvPr/>
        </p:nvPicPr>
        <p:blipFill>
          <a:blip r:embed="rId12">
            <a:alphaModFix amt="30000"/>
          </a:blip>
          <a:stretch>
            <a:fillRect/>
          </a:stretch>
        </p:blipFill>
        <p:spPr>
          <a:xfrm>
            <a:off x="5567145" y="6229453"/>
            <a:ext cx="593435" cy="593435"/>
          </a:xfrm>
          <a:prstGeom prst="ellipse">
            <a:avLst/>
          </a:prstGeom>
          <a:ln>
            <a:noFill/>
          </a:ln>
        </p:spPr>
      </p:pic>
      <p:pic>
        <p:nvPicPr>
          <p:cNvPr id="28" name="Picture 2" descr="olar ICE"/>
          <p:cNvPicPr>
            <a:picLocks noChangeAspect="1" noChangeArrowheads="1"/>
          </p:cNvPicPr>
          <p:nvPr/>
        </p:nvPicPr>
        <p:blipFill>
          <a:blip r:embed="rId13">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331350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8321.JPG"/>
          <p:cNvPicPr>
            <a:picLocks noChangeAspect="1"/>
          </p:cNvPicPr>
          <p:nvPr/>
        </p:nvPicPr>
        <p:blipFill rotWithShape="1">
          <a:blip r:embed="rId2">
            <a:extLst>
              <a:ext uri="{28A0092B-C50C-407E-A947-70E740481C1C}">
                <a14:useLocalDpi xmlns:a14="http://schemas.microsoft.com/office/drawing/2010/main" val="0"/>
              </a:ext>
            </a:extLst>
          </a:blip>
          <a:srcRect l="5625" b="32984"/>
          <a:stretch/>
        </p:blipFill>
        <p:spPr>
          <a:xfrm>
            <a:off x="719077" y="1702172"/>
            <a:ext cx="8212671" cy="4373865"/>
          </a:xfrm>
          <a:prstGeom prst="rect">
            <a:avLst/>
          </a:prstGeom>
          <a:ln>
            <a:solidFill>
              <a:srgbClr val="000000"/>
            </a:solidFill>
          </a:ln>
        </p:spPr>
      </p:pic>
      <p:pic>
        <p:nvPicPr>
          <p:cNvPr id="2" name="Picture 1" descr="53E75CD9-1379-4704-A1ED-863FDA1AC74F.png"/>
          <p:cNvPicPr>
            <a:picLocks noChangeAspect="1"/>
          </p:cNvPicPr>
          <p:nvPr/>
        </p:nvPicPr>
        <p:blipFill rotWithShape="1">
          <a:blip r:embed="rId3">
            <a:extLst>
              <a:ext uri="{28A0092B-C50C-407E-A947-70E740481C1C}">
                <a14:useLocalDpi xmlns:a14="http://schemas.microsoft.com/office/drawing/2010/main" val="0"/>
              </a:ext>
            </a:extLst>
          </a:blip>
          <a:srcRect t="10766" b="16882"/>
          <a:stretch/>
        </p:blipFill>
        <p:spPr>
          <a:xfrm>
            <a:off x="162255" y="152400"/>
            <a:ext cx="5713889" cy="3103821"/>
          </a:xfrm>
          <a:prstGeom prst="rect">
            <a:avLst/>
          </a:prstGeom>
          <a:ln>
            <a:solidFill>
              <a:schemeClr val="tx1"/>
            </a:solidFill>
          </a:ln>
        </p:spPr>
      </p:pic>
      <p:sp>
        <p:nvSpPr>
          <p:cNvPr id="6" name="TextBox 5"/>
          <p:cNvSpPr txBox="1"/>
          <p:nvPr/>
        </p:nvSpPr>
        <p:spPr>
          <a:xfrm>
            <a:off x="6272926" y="387364"/>
            <a:ext cx="2353529" cy="1200329"/>
          </a:xfrm>
          <a:prstGeom prst="rect">
            <a:avLst/>
          </a:prstGeom>
          <a:noFill/>
        </p:spPr>
        <p:txBody>
          <a:bodyPr wrap="none" rtlCol="0">
            <a:spAutoFit/>
          </a:bodyPr>
          <a:lstStyle/>
          <a:p>
            <a:r>
              <a:rPr lang="en-US" sz="2400" b="1" dirty="0" smtClean="0">
                <a:solidFill>
                  <a:srgbClr val="0432FF"/>
                </a:solidFill>
                <a:latin typeface="Times New Roman"/>
                <a:cs typeface="Times New Roman"/>
              </a:rPr>
              <a:t>21 teachers </a:t>
            </a:r>
            <a:br>
              <a:rPr lang="en-US" sz="2400" b="1" dirty="0" smtClean="0">
                <a:solidFill>
                  <a:srgbClr val="0432FF"/>
                </a:solidFill>
                <a:latin typeface="Times New Roman"/>
                <a:cs typeface="Times New Roman"/>
              </a:rPr>
            </a:br>
            <a:endParaRPr lang="en-US" sz="2400" b="1" dirty="0" smtClean="0">
              <a:solidFill>
                <a:srgbClr val="0432FF"/>
              </a:solidFill>
              <a:latin typeface="Times New Roman"/>
              <a:cs typeface="Times New Roman"/>
            </a:endParaRPr>
          </a:p>
          <a:p>
            <a:r>
              <a:rPr lang="en-US" sz="2400" b="1" dirty="0" smtClean="0">
                <a:solidFill>
                  <a:srgbClr val="0432FF"/>
                </a:solidFill>
                <a:latin typeface="Times New Roman"/>
                <a:cs typeface="Times New Roman"/>
              </a:rPr>
              <a:t>&gt; 1,100 Students</a:t>
            </a:r>
            <a:endParaRPr lang="en-US" sz="2400" b="1" dirty="0">
              <a:solidFill>
                <a:srgbClr val="0432FF"/>
              </a:solidFill>
              <a:latin typeface="Times New Roman"/>
              <a:cs typeface="Times New Roman"/>
            </a:endParaRPr>
          </a:p>
        </p:txBody>
      </p:sp>
      <p:pic>
        <p:nvPicPr>
          <p:cNvPr id="12" name="Picture 51" descr="rucool_logo.jpg"/>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LOGO.png"/>
          <p:cNvPicPr>
            <a:picLocks noChangeAspect="1"/>
          </p:cNvPicPr>
          <p:nvPr/>
        </p:nvPicPr>
        <p:blipFill rotWithShape="1">
          <a:blip r:embed="rId5">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15" name="Group 14"/>
          <p:cNvGrpSpPr>
            <a:grpSpLocks noChangeAspect="1"/>
          </p:cNvGrpSpPr>
          <p:nvPr/>
        </p:nvGrpSpPr>
        <p:grpSpPr>
          <a:xfrm>
            <a:off x="8402519" y="6196522"/>
            <a:ext cx="623065" cy="626818"/>
            <a:chOff x="9334500" y="3194050"/>
            <a:chExt cx="2108200" cy="2120900"/>
          </a:xfrm>
        </p:grpSpPr>
        <p:sp>
          <p:nvSpPr>
            <p:cNvPr id="16" name="Oval 15"/>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18" name="Picture 17"/>
          <p:cNvPicPr>
            <a:picLocks noChangeAspect="1"/>
          </p:cNvPicPr>
          <p:nvPr/>
        </p:nvPicPr>
        <p:blipFill>
          <a:blip r:embed="rId7">
            <a:alphaModFix amt="30000"/>
          </a:blip>
          <a:stretch>
            <a:fillRect/>
          </a:stretch>
        </p:blipFill>
        <p:spPr>
          <a:xfrm>
            <a:off x="5567145" y="6229453"/>
            <a:ext cx="593435" cy="593435"/>
          </a:xfrm>
          <a:prstGeom prst="ellipse">
            <a:avLst/>
          </a:prstGeom>
          <a:ln>
            <a:noFill/>
          </a:ln>
        </p:spPr>
      </p:pic>
      <p:pic>
        <p:nvPicPr>
          <p:cNvPr id="19" name="Picture 2" descr="olar ICE"/>
          <p:cNvPicPr>
            <a:picLocks noChangeAspect="1" noChangeArrowheads="1"/>
          </p:cNvPicPr>
          <p:nvPr/>
        </p:nvPicPr>
        <p:blipFill>
          <a:blip r:embed="rId8">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2100742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4300" y="52050"/>
            <a:ext cx="4572000" cy="4216400"/>
            <a:chOff x="254000" y="266700"/>
            <a:chExt cx="4572000" cy="4216400"/>
          </a:xfrm>
        </p:grpSpPr>
        <p:pic>
          <p:nvPicPr>
            <p:cNvPr id="4" name="Picture 3" descr="KihtDelta_headshot.jpg"/>
            <p:cNvPicPr>
              <a:picLocks noChangeAspect="1"/>
            </p:cNvPicPr>
            <p:nvPr/>
          </p:nvPicPr>
          <p:blipFill>
            <a:blip r:embed="rId3"/>
            <a:stretch>
              <a:fillRect/>
            </a:stretch>
          </p:blipFill>
          <p:spPr>
            <a:xfrm>
              <a:off x="2641006" y="424180"/>
              <a:ext cx="1956987" cy="1828800"/>
            </a:xfrm>
            <a:prstGeom prst="rect">
              <a:avLst/>
            </a:prstGeom>
          </p:spPr>
        </p:pic>
        <p:pic>
          <p:nvPicPr>
            <p:cNvPr id="5" name="Picture 4"/>
            <p:cNvPicPr>
              <a:picLocks noChangeAspect="1"/>
            </p:cNvPicPr>
            <p:nvPr/>
          </p:nvPicPr>
          <p:blipFill>
            <a:blip r:embed="rId4"/>
            <a:srcRect l="16443" t="13535" r="23154"/>
            <a:stretch>
              <a:fillRect/>
            </a:stretch>
          </p:blipFill>
          <p:spPr>
            <a:xfrm>
              <a:off x="436880" y="424180"/>
              <a:ext cx="1922804" cy="1828800"/>
            </a:xfrm>
            <a:prstGeom prst="rect">
              <a:avLst/>
            </a:prstGeom>
          </p:spPr>
        </p:pic>
        <p:pic>
          <p:nvPicPr>
            <p:cNvPr id="6" name="Picture 5"/>
            <p:cNvPicPr>
              <a:picLocks noChangeAspect="1"/>
            </p:cNvPicPr>
            <p:nvPr/>
          </p:nvPicPr>
          <p:blipFill>
            <a:blip r:embed="rId5"/>
            <a:stretch>
              <a:fillRect/>
            </a:stretch>
          </p:blipFill>
          <p:spPr>
            <a:xfrm>
              <a:off x="483882" y="2476500"/>
              <a:ext cx="1828800" cy="1828800"/>
            </a:xfrm>
            <a:prstGeom prst="rect">
              <a:avLst/>
            </a:prstGeom>
          </p:spPr>
        </p:pic>
        <p:pic>
          <p:nvPicPr>
            <p:cNvPr id="7" name="Picture 6"/>
            <p:cNvPicPr>
              <a:picLocks noChangeAspect="1"/>
            </p:cNvPicPr>
            <p:nvPr/>
          </p:nvPicPr>
          <p:blipFill>
            <a:blip r:embed="rId6"/>
            <a:stretch>
              <a:fillRect/>
            </a:stretch>
          </p:blipFill>
          <p:spPr>
            <a:xfrm>
              <a:off x="2705099" y="2476500"/>
              <a:ext cx="1828800" cy="1828800"/>
            </a:xfrm>
            <a:prstGeom prst="rect">
              <a:avLst/>
            </a:prstGeom>
          </p:spPr>
        </p:pic>
        <p:sp>
          <p:nvSpPr>
            <p:cNvPr id="14" name="Rectangle 13"/>
            <p:cNvSpPr/>
            <p:nvPr/>
          </p:nvSpPr>
          <p:spPr>
            <a:xfrm>
              <a:off x="254000" y="266700"/>
              <a:ext cx="4572000" cy="4216400"/>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latin typeface="Times New Roman"/>
                <a:cs typeface="Times New Roman"/>
              </a:endParaRPr>
            </a:p>
          </p:txBody>
        </p:sp>
      </p:grpSp>
      <p:sp>
        <p:nvSpPr>
          <p:cNvPr id="21" name="TextBox 20"/>
          <p:cNvSpPr txBox="1"/>
          <p:nvPr/>
        </p:nvSpPr>
        <p:spPr>
          <a:xfrm>
            <a:off x="297180" y="1668998"/>
            <a:ext cx="813043" cy="369332"/>
          </a:xfrm>
          <a:prstGeom prst="rect">
            <a:avLst/>
          </a:prstGeom>
          <a:noFill/>
        </p:spPr>
        <p:txBody>
          <a:bodyPr wrap="none" rtlCol="0">
            <a:spAutoFit/>
          </a:bodyPr>
          <a:lstStyle/>
          <a:p>
            <a:r>
              <a:rPr lang="en-US" b="1" dirty="0" smtClean="0">
                <a:solidFill>
                  <a:schemeClr val="bg1"/>
                </a:solidFill>
                <a:latin typeface="Times New Roman"/>
                <a:cs typeface="Times New Roman"/>
              </a:rPr>
              <a:t>Janice</a:t>
            </a:r>
            <a:endParaRPr lang="en-US" b="1" dirty="0">
              <a:solidFill>
                <a:schemeClr val="bg1"/>
              </a:solidFill>
              <a:latin typeface="Times New Roman"/>
              <a:cs typeface="Times New Roman"/>
            </a:endParaRPr>
          </a:p>
        </p:txBody>
      </p:sp>
      <p:sp>
        <p:nvSpPr>
          <p:cNvPr id="22" name="TextBox 21"/>
          <p:cNvSpPr txBox="1"/>
          <p:nvPr/>
        </p:nvSpPr>
        <p:spPr>
          <a:xfrm>
            <a:off x="2501306" y="229850"/>
            <a:ext cx="890012" cy="369332"/>
          </a:xfrm>
          <a:prstGeom prst="rect">
            <a:avLst/>
          </a:prstGeom>
          <a:noFill/>
        </p:spPr>
        <p:txBody>
          <a:bodyPr wrap="none" rtlCol="0">
            <a:spAutoFit/>
          </a:bodyPr>
          <a:lstStyle/>
          <a:p>
            <a:r>
              <a:rPr lang="en-US" b="1" dirty="0" smtClean="0">
                <a:solidFill>
                  <a:schemeClr val="bg1"/>
                </a:solidFill>
                <a:latin typeface="Times New Roman"/>
                <a:cs typeface="Times New Roman"/>
              </a:rPr>
              <a:t>Kristin</a:t>
            </a:r>
            <a:endParaRPr lang="en-US" b="1" dirty="0">
              <a:solidFill>
                <a:schemeClr val="bg1"/>
              </a:solidFill>
              <a:latin typeface="Times New Roman"/>
              <a:cs typeface="Times New Roman"/>
            </a:endParaRPr>
          </a:p>
        </p:txBody>
      </p:sp>
      <p:sp>
        <p:nvSpPr>
          <p:cNvPr id="23" name="TextBox 22"/>
          <p:cNvSpPr txBox="1"/>
          <p:nvPr/>
        </p:nvSpPr>
        <p:spPr>
          <a:xfrm>
            <a:off x="1449219" y="2261850"/>
            <a:ext cx="646331" cy="369332"/>
          </a:xfrm>
          <a:prstGeom prst="rect">
            <a:avLst/>
          </a:prstGeom>
          <a:noFill/>
        </p:spPr>
        <p:txBody>
          <a:bodyPr wrap="none" rtlCol="0">
            <a:spAutoFit/>
          </a:bodyPr>
          <a:lstStyle/>
          <a:p>
            <a:r>
              <a:rPr lang="en-US" b="1" dirty="0" smtClean="0">
                <a:solidFill>
                  <a:schemeClr val="bg1"/>
                </a:solidFill>
                <a:latin typeface="Times New Roman"/>
                <a:cs typeface="Times New Roman"/>
              </a:rPr>
              <a:t>Sage</a:t>
            </a:r>
            <a:endParaRPr lang="en-US" b="1" dirty="0">
              <a:solidFill>
                <a:schemeClr val="bg1"/>
              </a:solidFill>
              <a:latin typeface="Times New Roman"/>
              <a:cs typeface="Times New Roman"/>
            </a:endParaRPr>
          </a:p>
        </p:txBody>
      </p:sp>
      <p:sp>
        <p:nvSpPr>
          <p:cNvPr id="24" name="TextBox 23"/>
          <p:cNvSpPr txBox="1"/>
          <p:nvPr/>
        </p:nvSpPr>
        <p:spPr>
          <a:xfrm>
            <a:off x="3581056" y="2282170"/>
            <a:ext cx="838691" cy="369332"/>
          </a:xfrm>
          <a:prstGeom prst="rect">
            <a:avLst/>
          </a:prstGeom>
          <a:noFill/>
        </p:spPr>
        <p:txBody>
          <a:bodyPr wrap="none" rtlCol="0">
            <a:spAutoFit/>
          </a:bodyPr>
          <a:lstStyle/>
          <a:p>
            <a:r>
              <a:rPr lang="en-US" b="1" dirty="0" smtClean="0">
                <a:solidFill>
                  <a:schemeClr val="bg1"/>
                </a:solidFill>
                <a:latin typeface="Times New Roman"/>
                <a:cs typeface="Times New Roman"/>
              </a:rPr>
              <a:t>Carrie</a:t>
            </a:r>
            <a:endParaRPr lang="en-US" b="1" dirty="0">
              <a:solidFill>
                <a:schemeClr val="bg1"/>
              </a:solidFill>
              <a:latin typeface="Times New Roman"/>
              <a:cs typeface="Times New Roman"/>
            </a:endParaRPr>
          </a:p>
        </p:txBody>
      </p:sp>
      <p:grpSp>
        <p:nvGrpSpPr>
          <p:cNvPr id="20" name="Group 19"/>
          <p:cNvGrpSpPr/>
          <p:nvPr/>
        </p:nvGrpSpPr>
        <p:grpSpPr>
          <a:xfrm>
            <a:off x="4838699" y="52050"/>
            <a:ext cx="4191001" cy="4216400"/>
            <a:chOff x="4838699" y="127000"/>
            <a:chExt cx="4191001" cy="4216400"/>
          </a:xfrm>
        </p:grpSpPr>
        <p:pic>
          <p:nvPicPr>
            <p:cNvPr id="8" name="Picture 7"/>
            <p:cNvPicPr>
              <a:picLocks noChangeAspect="1"/>
            </p:cNvPicPr>
            <p:nvPr/>
          </p:nvPicPr>
          <p:blipFill>
            <a:blip r:embed="rId7"/>
            <a:stretch>
              <a:fillRect/>
            </a:stretch>
          </p:blipFill>
          <p:spPr>
            <a:xfrm>
              <a:off x="4962651" y="304800"/>
              <a:ext cx="1828800" cy="1828800"/>
            </a:xfrm>
            <a:prstGeom prst="rect">
              <a:avLst/>
            </a:prstGeom>
          </p:spPr>
        </p:pic>
        <p:pic>
          <p:nvPicPr>
            <p:cNvPr id="9" name="Picture 8"/>
            <p:cNvPicPr>
              <a:picLocks noChangeAspect="1"/>
            </p:cNvPicPr>
            <p:nvPr/>
          </p:nvPicPr>
          <p:blipFill>
            <a:blip r:embed="rId8"/>
            <a:stretch>
              <a:fillRect/>
            </a:stretch>
          </p:blipFill>
          <p:spPr>
            <a:xfrm>
              <a:off x="5877051" y="2357120"/>
              <a:ext cx="1828800" cy="1828800"/>
            </a:xfrm>
            <a:prstGeom prst="rect">
              <a:avLst/>
            </a:prstGeom>
          </p:spPr>
        </p:pic>
        <p:pic>
          <p:nvPicPr>
            <p:cNvPr id="10" name="Picture 9"/>
            <p:cNvPicPr>
              <a:picLocks noChangeAspect="1"/>
            </p:cNvPicPr>
            <p:nvPr/>
          </p:nvPicPr>
          <p:blipFill>
            <a:blip r:embed="rId9"/>
            <a:stretch>
              <a:fillRect/>
            </a:stretch>
          </p:blipFill>
          <p:spPr>
            <a:xfrm>
              <a:off x="7038848" y="304800"/>
              <a:ext cx="1828800" cy="1828800"/>
            </a:xfrm>
            <a:prstGeom prst="rect">
              <a:avLst/>
            </a:prstGeom>
          </p:spPr>
        </p:pic>
        <p:sp>
          <p:nvSpPr>
            <p:cNvPr id="16" name="Rectangle 15"/>
            <p:cNvSpPr/>
            <p:nvPr/>
          </p:nvSpPr>
          <p:spPr>
            <a:xfrm>
              <a:off x="4838699" y="127000"/>
              <a:ext cx="4191001" cy="4216400"/>
            </a:xfrm>
            <a:prstGeom prst="rect">
              <a:avLst/>
            </a:prstGeom>
            <a:noFill/>
            <a:ln w="508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latin typeface="Times New Roman"/>
                <a:cs typeface="Times New Roman"/>
              </a:endParaRPr>
            </a:p>
          </p:txBody>
        </p:sp>
      </p:grpSp>
      <p:sp>
        <p:nvSpPr>
          <p:cNvPr id="25" name="TextBox 24"/>
          <p:cNvSpPr txBox="1"/>
          <p:nvPr/>
        </p:nvSpPr>
        <p:spPr>
          <a:xfrm>
            <a:off x="4962651" y="1689318"/>
            <a:ext cx="659155" cy="369332"/>
          </a:xfrm>
          <a:prstGeom prst="rect">
            <a:avLst/>
          </a:prstGeom>
          <a:noFill/>
        </p:spPr>
        <p:txBody>
          <a:bodyPr wrap="none" rtlCol="0">
            <a:spAutoFit/>
          </a:bodyPr>
          <a:lstStyle/>
          <a:p>
            <a:r>
              <a:rPr lang="en-US" b="1" dirty="0" smtClean="0">
                <a:solidFill>
                  <a:schemeClr val="bg1"/>
                </a:solidFill>
                <a:latin typeface="Times New Roman"/>
                <a:cs typeface="Times New Roman"/>
              </a:rPr>
              <a:t>Kate</a:t>
            </a:r>
            <a:endParaRPr lang="en-US" b="1" dirty="0">
              <a:solidFill>
                <a:schemeClr val="bg1"/>
              </a:solidFill>
              <a:latin typeface="Times New Roman"/>
              <a:cs typeface="Times New Roman"/>
            </a:endParaRPr>
          </a:p>
        </p:txBody>
      </p:sp>
      <p:sp>
        <p:nvSpPr>
          <p:cNvPr id="26" name="TextBox 25"/>
          <p:cNvSpPr txBox="1"/>
          <p:nvPr/>
        </p:nvSpPr>
        <p:spPr>
          <a:xfrm>
            <a:off x="7038848" y="229850"/>
            <a:ext cx="889987" cy="369332"/>
          </a:xfrm>
          <a:prstGeom prst="rect">
            <a:avLst/>
          </a:prstGeom>
          <a:noFill/>
        </p:spPr>
        <p:txBody>
          <a:bodyPr wrap="none" rtlCol="0">
            <a:spAutoFit/>
          </a:bodyPr>
          <a:lstStyle/>
          <a:p>
            <a:r>
              <a:rPr lang="en-US" b="1" dirty="0" smtClean="0">
                <a:solidFill>
                  <a:schemeClr val="bg1"/>
                </a:solidFill>
                <a:latin typeface="Times New Roman"/>
                <a:cs typeface="Times New Roman"/>
              </a:rPr>
              <a:t>Harold</a:t>
            </a:r>
            <a:endParaRPr lang="en-US" b="1" dirty="0">
              <a:solidFill>
                <a:schemeClr val="bg1"/>
              </a:solidFill>
              <a:latin typeface="Times New Roman"/>
              <a:cs typeface="Times New Roman"/>
            </a:endParaRPr>
          </a:p>
        </p:txBody>
      </p:sp>
      <p:sp>
        <p:nvSpPr>
          <p:cNvPr id="27" name="TextBox 26"/>
          <p:cNvSpPr txBox="1"/>
          <p:nvPr/>
        </p:nvSpPr>
        <p:spPr>
          <a:xfrm>
            <a:off x="5877051" y="2282170"/>
            <a:ext cx="723275" cy="369332"/>
          </a:xfrm>
          <a:prstGeom prst="rect">
            <a:avLst/>
          </a:prstGeom>
          <a:noFill/>
        </p:spPr>
        <p:txBody>
          <a:bodyPr wrap="none" rtlCol="0">
            <a:spAutoFit/>
          </a:bodyPr>
          <a:lstStyle/>
          <a:p>
            <a:r>
              <a:rPr lang="en-US" b="1" dirty="0" smtClean="0">
                <a:solidFill>
                  <a:schemeClr val="bg1"/>
                </a:solidFill>
                <a:latin typeface="Times New Roman"/>
                <a:cs typeface="Times New Roman"/>
              </a:rPr>
              <a:t>Katie</a:t>
            </a:r>
            <a:endParaRPr lang="en-US" b="1" dirty="0">
              <a:solidFill>
                <a:schemeClr val="bg1"/>
              </a:solidFill>
              <a:latin typeface="Times New Roman"/>
              <a:cs typeface="Times New Roman"/>
            </a:endParaRPr>
          </a:p>
        </p:txBody>
      </p:sp>
      <p:pic>
        <p:nvPicPr>
          <p:cNvPr id="11" name="Picture 10"/>
          <p:cNvPicPr>
            <a:picLocks noChangeAspect="1"/>
          </p:cNvPicPr>
          <p:nvPr/>
        </p:nvPicPr>
        <p:blipFill>
          <a:blip r:embed="rId10"/>
          <a:stretch>
            <a:fillRect/>
          </a:stretch>
        </p:blipFill>
        <p:spPr>
          <a:xfrm>
            <a:off x="1369144" y="4334490"/>
            <a:ext cx="1828800" cy="1828800"/>
          </a:xfrm>
          <a:prstGeom prst="rect">
            <a:avLst/>
          </a:prstGeom>
        </p:spPr>
      </p:pic>
      <p:pic>
        <p:nvPicPr>
          <p:cNvPr id="12" name="Picture 11"/>
          <p:cNvPicPr>
            <a:picLocks noChangeAspect="1"/>
          </p:cNvPicPr>
          <p:nvPr/>
        </p:nvPicPr>
        <p:blipFill>
          <a:blip r:embed="rId11"/>
          <a:srcRect r="24648"/>
          <a:stretch>
            <a:fillRect/>
          </a:stretch>
        </p:blipFill>
        <p:spPr>
          <a:xfrm>
            <a:off x="3480349" y="4334490"/>
            <a:ext cx="2076197" cy="1828800"/>
          </a:xfrm>
          <a:prstGeom prst="rect">
            <a:avLst/>
          </a:prstGeom>
        </p:spPr>
      </p:pic>
      <p:pic>
        <p:nvPicPr>
          <p:cNvPr id="13" name="Picture 12"/>
          <p:cNvPicPr>
            <a:picLocks noChangeAspect="1"/>
          </p:cNvPicPr>
          <p:nvPr/>
        </p:nvPicPr>
        <p:blipFill>
          <a:blip r:embed="rId12"/>
          <a:srcRect b="28000"/>
          <a:stretch>
            <a:fillRect/>
          </a:stretch>
        </p:blipFill>
        <p:spPr>
          <a:xfrm>
            <a:off x="5838951" y="4334490"/>
            <a:ext cx="1905000" cy="1828800"/>
          </a:xfrm>
          <a:prstGeom prst="rect">
            <a:avLst/>
          </a:prstGeom>
        </p:spPr>
      </p:pic>
      <p:sp>
        <p:nvSpPr>
          <p:cNvPr id="28" name="TextBox 27"/>
          <p:cNvSpPr txBox="1"/>
          <p:nvPr/>
        </p:nvSpPr>
        <p:spPr>
          <a:xfrm>
            <a:off x="1369144" y="5793958"/>
            <a:ext cx="736162" cy="369332"/>
          </a:xfrm>
          <a:prstGeom prst="rect">
            <a:avLst/>
          </a:prstGeom>
          <a:noFill/>
        </p:spPr>
        <p:txBody>
          <a:bodyPr wrap="none" rtlCol="0">
            <a:spAutoFit/>
          </a:bodyPr>
          <a:lstStyle/>
          <a:p>
            <a:r>
              <a:rPr lang="en-US" b="1" dirty="0" smtClean="0">
                <a:solidFill>
                  <a:schemeClr val="bg1"/>
                </a:solidFill>
                <a:latin typeface="Times New Roman"/>
                <a:cs typeface="Times New Roman"/>
              </a:rPr>
              <a:t>Chris</a:t>
            </a:r>
            <a:endParaRPr lang="en-US" b="1" dirty="0">
              <a:solidFill>
                <a:schemeClr val="bg1"/>
              </a:solidFill>
              <a:latin typeface="Times New Roman"/>
              <a:cs typeface="Times New Roman"/>
            </a:endParaRPr>
          </a:p>
        </p:txBody>
      </p:sp>
      <p:sp>
        <p:nvSpPr>
          <p:cNvPr id="29" name="TextBox 28"/>
          <p:cNvSpPr txBox="1"/>
          <p:nvPr/>
        </p:nvSpPr>
        <p:spPr>
          <a:xfrm>
            <a:off x="3480349" y="5793958"/>
            <a:ext cx="736387" cy="369332"/>
          </a:xfrm>
          <a:prstGeom prst="rect">
            <a:avLst/>
          </a:prstGeom>
          <a:noFill/>
        </p:spPr>
        <p:txBody>
          <a:bodyPr wrap="none" rtlCol="0">
            <a:spAutoFit/>
          </a:bodyPr>
          <a:lstStyle/>
          <a:p>
            <a:r>
              <a:rPr lang="en-US" b="1" dirty="0" smtClean="0">
                <a:solidFill>
                  <a:schemeClr val="bg1"/>
                </a:solidFill>
                <a:latin typeface="Times New Roman"/>
                <a:cs typeface="Times New Roman"/>
              </a:rPr>
              <a:t>Hugh</a:t>
            </a:r>
            <a:endParaRPr lang="en-US" b="1" dirty="0">
              <a:solidFill>
                <a:schemeClr val="bg1"/>
              </a:solidFill>
              <a:latin typeface="Times New Roman"/>
              <a:cs typeface="Times New Roman"/>
            </a:endParaRPr>
          </a:p>
        </p:txBody>
      </p:sp>
      <p:sp>
        <p:nvSpPr>
          <p:cNvPr id="30" name="TextBox 29"/>
          <p:cNvSpPr txBox="1"/>
          <p:nvPr/>
        </p:nvSpPr>
        <p:spPr>
          <a:xfrm>
            <a:off x="5838951" y="5793958"/>
            <a:ext cx="954032" cy="369332"/>
          </a:xfrm>
          <a:prstGeom prst="rect">
            <a:avLst/>
          </a:prstGeom>
          <a:noFill/>
        </p:spPr>
        <p:txBody>
          <a:bodyPr wrap="none" rtlCol="0">
            <a:spAutoFit/>
          </a:bodyPr>
          <a:lstStyle/>
          <a:p>
            <a:r>
              <a:rPr lang="en-US" b="1" dirty="0" smtClean="0">
                <a:solidFill>
                  <a:schemeClr val="bg1"/>
                </a:solidFill>
                <a:latin typeface="Times New Roman"/>
                <a:cs typeface="Times New Roman"/>
              </a:rPr>
              <a:t>Charles</a:t>
            </a:r>
            <a:endParaRPr lang="en-US" b="1" dirty="0">
              <a:solidFill>
                <a:schemeClr val="bg1"/>
              </a:solidFill>
              <a:latin typeface="Times New Roman"/>
              <a:cs typeface="Times New Roman"/>
            </a:endParaRPr>
          </a:p>
        </p:txBody>
      </p:sp>
      <p:pic>
        <p:nvPicPr>
          <p:cNvPr id="36" name="Picture 51" descr="rucool_logo.jpg"/>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43662"/>
          <a:stretch/>
        </p:blipFill>
        <p:spPr bwMode="auto">
          <a:xfrm>
            <a:off x="148436" y="6300652"/>
            <a:ext cx="1658531" cy="45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descr="LOGO.png"/>
          <p:cNvPicPr>
            <a:picLocks noChangeAspect="1"/>
          </p:cNvPicPr>
          <p:nvPr/>
        </p:nvPicPr>
        <p:blipFill rotWithShape="1">
          <a:blip r:embed="rId14">
            <a:alphaModFix/>
            <a:extLst>
              <a:ext uri="{28A0092B-C50C-407E-A947-70E740481C1C}">
                <a14:useLocalDpi xmlns:a14="http://schemas.microsoft.com/office/drawing/2010/main" val="0"/>
              </a:ext>
            </a:extLst>
          </a:blip>
          <a:srcRect l="12917" t="15614" r="7223" b="16111"/>
          <a:stretch/>
        </p:blipFill>
        <p:spPr>
          <a:xfrm>
            <a:off x="6316850" y="6235522"/>
            <a:ext cx="878765" cy="563450"/>
          </a:xfrm>
          <a:prstGeom prst="ellipse">
            <a:avLst/>
          </a:prstGeom>
          <a:ln>
            <a:solidFill>
              <a:schemeClr val="tx1"/>
            </a:solidFill>
          </a:ln>
        </p:spPr>
      </p:pic>
      <p:grpSp>
        <p:nvGrpSpPr>
          <p:cNvPr id="39" name="Group 38"/>
          <p:cNvGrpSpPr>
            <a:grpSpLocks noChangeAspect="1"/>
          </p:cNvGrpSpPr>
          <p:nvPr/>
        </p:nvGrpSpPr>
        <p:grpSpPr>
          <a:xfrm>
            <a:off x="8402519" y="6196522"/>
            <a:ext cx="623065" cy="626818"/>
            <a:chOff x="9334500" y="3194050"/>
            <a:chExt cx="2108200" cy="2120900"/>
          </a:xfrm>
        </p:grpSpPr>
        <p:sp>
          <p:nvSpPr>
            <p:cNvPr id="40" name="Oval 39"/>
            <p:cNvSpPr/>
            <p:nvPr/>
          </p:nvSpPr>
          <p:spPr>
            <a:xfrm>
              <a:off x="9664700" y="3581400"/>
              <a:ext cx="1460500" cy="13843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15">
              <a:clrChange>
                <a:clrFrom>
                  <a:srgbClr val="FFFFFF"/>
                </a:clrFrom>
                <a:clrTo>
                  <a:srgbClr val="FFFFFF">
                    <a:alpha val="0"/>
                  </a:srgbClr>
                </a:clrTo>
              </a:clrChange>
            </a:blip>
            <a:stretch>
              <a:fillRect/>
            </a:stretch>
          </p:blipFill>
          <p:spPr>
            <a:xfrm>
              <a:off x="9334500" y="3194050"/>
              <a:ext cx="2108200" cy="2120900"/>
            </a:xfrm>
            <a:prstGeom prst="rect">
              <a:avLst/>
            </a:prstGeom>
          </p:spPr>
        </p:pic>
      </p:grpSp>
      <p:pic>
        <p:nvPicPr>
          <p:cNvPr id="42" name="Picture 41"/>
          <p:cNvPicPr>
            <a:picLocks noChangeAspect="1"/>
          </p:cNvPicPr>
          <p:nvPr/>
        </p:nvPicPr>
        <p:blipFill>
          <a:blip r:embed="rId16">
            <a:alphaModFix amt="30000"/>
          </a:blip>
          <a:stretch>
            <a:fillRect/>
          </a:stretch>
        </p:blipFill>
        <p:spPr>
          <a:xfrm>
            <a:off x="5567145" y="6229453"/>
            <a:ext cx="593435" cy="593435"/>
          </a:xfrm>
          <a:prstGeom prst="ellipse">
            <a:avLst/>
          </a:prstGeom>
          <a:ln>
            <a:noFill/>
          </a:ln>
        </p:spPr>
      </p:pic>
      <p:pic>
        <p:nvPicPr>
          <p:cNvPr id="43" name="Picture 2" descr="olar ICE"/>
          <p:cNvPicPr>
            <a:picLocks noChangeAspect="1" noChangeArrowheads="1"/>
          </p:cNvPicPr>
          <p:nvPr/>
        </p:nvPicPr>
        <p:blipFill>
          <a:blip r:embed="rId17">
            <a:alphaModFix amt="30000"/>
            <a:extLst>
              <a:ext uri="{28A0092B-C50C-407E-A947-70E740481C1C}">
                <a14:useLocalDpi xmlns:a14="http://schemas.microsoft.com/office/drawing/2010/main" val="0"/>
              </a:ext>
            </a:extLst>
          </a:blip>
          <a:srcRect/>
          <a:stretch>
            <a:fillRect/>
          </a:stretch>
        </p:blipFill>
        <p:spPr bwMode="auto">
          <a:xfrm>
            <a:off x="7332835" y="6229453"/>
            <a:ext cx="975848" cy="553860"/>
          </a:xfrm>
          <a:prstGeom prst="roundRect">
            <a:avLst>
              <a:gd name="adj" fmla="val 33580"/>
            </a:avLst>
          </a:prstGeom>
          <a:solidFill>
            <a:schemeClr val="bg1">
              <a:lumMod val="50000"/>
              <a:alpha val="30000"/>
            </a:schemeClr>
          </a:solidFill>
        </p:spPr>
      </p:pic>
    </p:spTree>
    <p:extLst>
      <p:ext uri="{BB962C8B-B14F-4D97-AF65-F5344CB8AC3E}">
        <p14:creationId xmlns:p14="http://schemas.microsoft.com/office/powerpoint/2010/main" val="586185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1910</TotalTime>
  <Words>1117</Words>
  <Application>Microsoft Macintosh PowerPoint</Application>
  <PresentationFormat>On-screen Show (4:3)</PresentationFormat>
  <Paragraphs>157</Paragraphs>
  <Slides>19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Calibri</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The Science Team</vt:lpstr>
      <vt:lpstr>PowerPoint Presentation</vt:lpstr>
      <vt:lpstr>PowerPoint Presentation</vt:lpstr>
      <vt:lpstr>Year-long Program Integrated with our Science </vt:lpstr>
      <vt:lpstr>Investigations &amp; mini-proposals</vt:lpstr>
      <vt:lpstr>PowerPoint Presentation</vt:lpstr>
      <vt:lpstr>PowerPoint Presentation</vt:lpstr>
      <vt:lpstr>Student Research Symposium  April 17, 2015</vt:lpstr>
      <vt:lpstr>Evaluation</vt:lpstr>
      <vt:lpstr>PowerPoint Presentation</vt:lpstr>
      <vt:lpstr>Summary</vt:lpstr>
      <vt:lpstr>PowerPoint Presentation</vt:lpstr>
      <vt:lpstr>PowerPoint Presentation</vt:lpstr>
    </vt:vector>
  </TitlesOfParts>
  <Company>rutgers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Kohut</dc:creator>
  <cp:lastModifiedBy>Microsoft Office User</cp:lastModifiedBy>
  <cp:revision>200</cp:revision>
  <dcterms:created xsi:type="dcterms:W3CDTF">2016-02-20T19:21:48Z</dcterms:created>
  <dcterms:modified xsi:type="dcterms:W3CDTF">2018-02-12T06:51:50Z</dcterms:modified>
</cp:coreProperties>
</file>