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presentationml.printerSettings"/>
  <Default Extension="tif" ContentType="image/tiff"/>
  <Default Extension="wdp" ContentType="image/vnd.ms-photo"/>
  <Default Extension="png" ContentType="image/png"/>
  <Default Extension="rels" ContentType="application/vnd.openxmlformats-package.relationships+xml"/>
  <Default Extension="gif" ContentType="image/gif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23" r:id="rId2"/>
    <p:sldId id="318" r:id="rId3"/>
    <p:sldId id="332" r:id="rId4"/>
    <p:sldId id="320" r:id="rId5"/>
    <p:sldId id="321" r:id="rId6"/>
    <p:sldId id="272" r:id="rId7"/>
    <p:sldId id="267" r:id="rId8"/>
    <p:sldId id="265" r:id="rId9"/>
    <p:sldId id="266" r:id="rId10"/>
    <p:sldId id="309" r:id="rId11"/>
    <p:sldId id="311" r:id="rId12"/>
    <p:sldId id="285" r:id="rId13"/>
    <p:sldId id="269" r:id="rId14"/>
    <p:sldId id="329" r:id="rId15"/>
    <p:sldId id="338" r:id="rId16"/>
    <p:sldId id="335" r:id="rId17"/>
    <p:sldId id="327" r:id="rId18"/>
    <p:sldId id="330" r:id="rId19"/>
    <p:sldId id="336" r:id="rId20"/>
    <p:sldId id="337" r:id="rId21"/>
    <p:sldId id="325" r:id="rId22"/>
    <p:sldId id="315" r:id="rId23"/>
    <p:sldId id="283" r:id="rId24"/>
    <p:sldId id="276" r:id="rId25"/>
    <p:sldId id="271" r:id="rId26"/>
    <p:sldId id="326" r:id="rId27"/>
    <p:sldId id="322" r:id="rId28"/>
    <p:sldId id="333" r:id="rId29"/>
    <p:sldId id="277" r:id="rId30"/>
    <p:sldId id="273" r:id="rId31"/>
    <p:sldId id="274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519" autoAdjust="0"/>
  </p:normalViewPr>
  <p:slideViewPr>
    <p:cSldViewPr snapToGrid="0" snapToObjects="1">
      <p:cViewPr>
        <p:scale>
          <a:sx n="103" d="100"/>
          <a:sy n="103" d="100"/>
        </p:scale>
        <p:origin x="-728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0A7AC-FEB3-E94C-9611-E175C6A3680F}" type="datetimeFigureOut">
              <a:rPr lang="en-US" smtClean="0"/>
              <a:t>2/14/18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8A676-8A39-094D-9EA3-83C86C57E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69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study is just one part of project converge.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Many people have taken part in this project including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8329D-F135-D244-8514-5B07454433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1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 we are interested in is the areas of high relative acoustic return,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the ADCP is measuring krill.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out what it looks like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</a:t>
            </a:r>
            <a:r>
              <a:rPr lang="en-US" dirty="0" err="1" smtClean="0"/>
              <a:t>isnt</a:t>
            </a:r>
            <a:r>
              <a:rPr lang="en-US" dirty="0" smtClean="0"/>
              <a:t> a krill instrument. </a:t>
            </a:r>
            <a:r>
              <a:rPr lang="en-US" dirty="0" err="1" smtClean="0"/>
              <a:t>Dont</a:t>
            </a:r>
            <a:r>
              <a:rPr lang="en-US" dirty="0" smtClean="0"/>
              <a:t> want to make assumptions about the number of krill but can say something about the presence or absence of krill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we are going to take values above the 95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percentile and label them as krill presence and the rest is labeled as an absence.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BCCF-AE24-954E-94BA-20D56FB195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17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Classic</a:t>
            </a:r>
            <a:r>
              <a:rPr lang="en-US" baseline="0" dirty="0" smtClean="0"/>
              <a:t> Antarctic temperature plot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Warmer surface water, deep winter water and MCDW  coming up from underneath </a:t>
            </a:r>
          </a:p>
          <a:p>
            <a:r>
              <a:rPr lang="en-US" baseline="0" dirty="0" smtClean="0"/>
              <a:t>MLD occurs between the warm surface water and the cold winter water</a:t>
            </a:r>
          </a:p>
          <a:p>
            <a:r>
              <a:rPr lang="en-US" baseline="0" dirty="0" smtClean="0"/>
              <a:t>MCDW : modified circumpolar deep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A676-8A39-094D-9EA3-83C86C57EC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38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further </a:t>
            </a:r>
            <a:r>
              <a:rPr lang="en-US" dirty="0"/>
              <a:t>supports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A676-8A39-094D-9EA3-83C86C57EC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84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Near</a:t>
            </a:r>
            <a:r>
              <a:rPr lang="en-US" baseline="0" dirty="0" smtClean="0"/>
              <a:t> shore there is a tidal effect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Offshore we wanted to test if this was also the case offshore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Its not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A676-8A39-094D-9EA3-83C86C57EC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72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00A7-28D3-F345-A2FB-B31A4EB1C6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0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Write con </a:t>
            </a:r>
            <a:r>
              <a:rPr lang="en-US" dirty="0" err="1" smtClean="0"/>
              <a:t>vs</a:t>
            </a:r>
            <a:r>
              <a:rPr lang="en-US" dirty="0" smtClean="0"/>
              <a:t> div</a:t>
            </a:r>
          </a:p>
          <a:p>
            <a:endParaRPr lang="en-US" dirty="0" smtClean="0"/>
          </a:p>
          <a:p>
            <a:r>
              <a:rPr lang="en-US" dirty="0" smtClean="0"/>
              <a:t>Low</a:t>
            </a:r>
            <a:r>
              <a:rPr lang="en-US" baseline="0" dirty="0" smtClean="0"/>
              <a:t> FTLE values?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A676-8A39-094D-9EA3-83C86C57EC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44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A676-8A39-094D-9EA3-83C86C57EC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02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(7/7/17 10:22) -----</a:t>
            </a:r>
          </a:p>
          <a:p>
            <a:r>
              <a:rPr lang="en-US"/>
              <a:t>add Adeilie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A676-8A39-094D-9EA3-83C86C57EC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2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A676-8A39-094D-9EA3-83C86C57EC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02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0D92A-0F13-B64D-9F6C-6E4BA7D2217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FFFFFF"/>
                </a:solidFill>
              </a:rPr>
              <a:t>-Oliver</a:t>
            </a:r>
            <a:r>
              <a:rPr lang="en-US" b="1" baseline="0" dirty="0" smtClean="0">
                <a:solidFill>
                  <a:srgbClr val="FFFFFF"/>
                </a:solidFill>
              </a:rPr>
              <a:t> et al looked at </a:t>
            </a:r>
            <a:r>
              <a:rPr lang="en-US" b="1" baseline="0" dirty="0" err="1" smtClean="0">
                <a:solidFill>
                  <a:srgbClr val="FFFFFF"/>
                </a:solidFill>
              </a:rPr>
              <a:t>Adeile</a:t>
            </a:r>
            <a:r>
              <a:rPr lang="en-US" b="1" baseline="0" dirty="0" smtClean="0">
                <a:solidFill>
                  <a:srgbClr val="FFFFFF"/>
                </a:solidFill>
              </a:rPr>
              <a:t> penguin foraging tracks over ten years </a:t>
            </a:r>
          </a:p>
          <a:p>
            <a:r>
              <a:rPr lang="en-US" b="1" baseline="0" dirty="0" smtClean="0">
                <a:solidFill>
                  <a:srgbClr val="FFFFFF"/>
                </a:solidFill>
              </a:rPr>
              <a:t> 	and showed this change in foraging behavior with switching tidal regime </a:t>
            </a:r>
          </a:p>
          <a:p>
            <a:r>
              <a:rPr lang="en-US" b="1" baseline="0" dirty="0" smtClean="0">
                <a:solidFill>
                  <a:srgbClr val="FFFFFF"/>
                </a:solidFill>
              </a:rPr>
              <a:t>-Bernard and Steinberg sampled krill close to the </a:t>
            </a:r>
            <a:r>
              <a:rPr lang="en-US" b="1" baseline="0" dirty="0" err="1" smtClean="0">
                <a:solidFill>
                  <a:srgbClr val="FFFFFF"/>
                </a:solidFill>
              </a:rPr>
              <a:t>Adeile</a:t>
            </a:r>
            <a:r>
              <a:rPr lang="en-US" b="1" baseline="0" dirty="0" smtClean="0">
                <a:solidFill>
                  <a:srgbClr val="FFFFFF"/>
                </a:solidFill>
              </a:rPr>
              <a:t> penguin colony</a:t>
            </a:r>
          </a:p>
          <a:p>
            <a:pPr marL="171450" indent="-171450">
              <a:buFontTx/>
              <a:buChar char="-"/>
            </a:pPr>
            <a:r>
              <a:rPr lang="en-US" b="1" baseline="0" dirty="0" smtClean="0">
                <a:solidFill>
                  <a:srgbClr val="FFFFFF"/>
                </a:solidFill>
              </a:rPr>
              <a:t>saw a change in krill biomass </a:t>
            </a:r>
          </a:p>
          <a:p>
            <a:pPr marL="0" indent="0">
              <a:buFontTx/>
              <a:buNone/>
            </a:pPr>
            <a:endParaRPr lang="en-US" b="1" baseline="0" dirty="0" smtClean="0">
              <a:solidFill>
                <a:srgbClr val="FFFFFF"/>
              </a:solidFill>
            </a:endParaRPr>
          </a:p>
          <a:p>
            <a:r>
              <a:rPr lang="en-US" b="1" baseline="0" dirty="0" smtClean="0">
                <a:solidFill>
                  <a:srgbClr val="FFFFFF"/>
                </a:solidFill>
              </a:rPr>
              <a:t>-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penguin foraging behavior was a result of changing prey distribution</a:t>
            </a:r>
            <a:r>
              <a:rPr lang="en-US" b="1" dirty="0" smtClean="0">
                <a:effectLst/>
              </a:rPr>
              <a:t> </a:t>
            </a:r>
            <a:endParaRPr lang="en-US" b="1" baseline="0" dirty="0" smtClean="0">
              <a:solidFill>
                <a:srgbClr val="FFFFFF"/>
              </a:solidFill>
            </a:endParaRPr>
          </a:p>
          <a:p>
            <a:endParaRPr lang="en-US" b="1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A676-8A39-094D-9EA3-83C86C57EC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38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Two simulations run 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A676-8A39-094D-9EA3-83C86C57EC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25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investigate other convergent</a:t>
            </a:r>
            <a:r>
              <a:rPr lang="en-US" baseline="0" dirty="0" smtClean="0"/>
              <a:t> features that might be influencing where the krill are distributed we looked at sea surface currents </a:t>
            </a:r>
            <a:endParaRPr lang="en-US" dirty="0" smtClean="0"/>
          </a:p>
          <a:p>
            <a:r>
              <a:rPr lang="en-US" dirty="0" smtClean="0"/>
              <a:t>point </a:t>
            </a:r>
            <a:r>
              <a:rPr lang="en-US" dirty="0"/>
              <a:t>out arrows coming </a:t>
            </a:r>
            <a:r>
              <a:rPr lang="en-US" dirty="0" smtClean="0"/>
              <a:t>together</a:t>
            </a:r>
          </a:p>
          <a:p>
            <a:endParaRPr lang="en-US" dirty="0" smtClean="0"/>
          </a:p>
          <a:p>
            <a:r>
              <a:rPr lang="en-US" dirty="0" smtClean="0"/>
              <a:t>Features appearing and dispersing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A676-8A39-094D-9EA3-83C86C57EC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76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FFFFFF"/>
                </a:solidFill>
              </a:rPr>
              <a:t>-Oliver</a:t>
            </a:r>
            <a:r>
              <a:rPr lang="en-US" b="1" baseline="0" dirty="0" smtClean="0">
                <a:solidFill>
                  <a:srgbClr val="FFFFFF"/>
                </a:solidFill>
              </a:rPr>
              <a:t> et al looked at </a:t>
            </a:r>
            <a:r>
              <a:rPr lang="en-US" b="1" baseline="0" dirty="0" err="1" smtClean="0">
                <a:solidFill>
                  <a:srgbClr val="FFFFFF"/>
                </a:solidFill>
              </a:rPr>
              <a:t>Adeile</a:t>
            </a:r>
            <a:r>
              <a:rPr lang="en-US" b="1" baseline="0" dirty="0" smtClean="0">
                <a:solidFill>
                  <a:srgbClr val="FFFFFF"/>
                </a:solidFill>
              </a:rPr>
              <a:t> penguin foraging tracks over ten years </a:t>
            </a:r>
          </a:p>
          <a:p>
            <a:r>
              <a:rPr lang="en-US" b="1" baseline="0" dirty="0" smtClean="0">
                <a:solidFill>
                  <a:srgbClr val="FFFFFF"/>
                </a:solidFill>
              </a:rPr>
              <a:t> 	and showed this change in foraging behavior with switching tidal regime </a:t>
            </a:r>
          </a:p>
          <a:p>
            <a:r>
              <a:rPr lang="en-US" b="1" baseline="0" dirty="0" smtClean="0">
                <a:solidFill>
                  <a:srgbClr val="FFFFFF"/>
                </a:solidFill>
              </a:rPr>
              <a:t>-Bernard and Steinberg sampled krill close to the </a:t>
            </a:r>
            <a:r>
              <a:rPr lang="en-US" b="1" baseline="0" dirty="0" err="1" smtClean="0">
                <a:solidFill>
                  <a:srgbClr val="FFFFFF"/>
                </a:solidFill>
              </a:rPr>
              <a:t>Adeile</a:t>
            </a:r>
            <a:r>
              <a:rPr lang="en-US" b="1" baseline="0" dirty="0" smtClean="0">
                <a:solidFill>
                  <a:srgbClr val="FFFFFF"/>
                </a:solidFill>
              </a:rPr>
              <a:t> penguin colony</a:t>
            </a:r>
          </a:p>
          <a:p>
            <a:pPr marL="171450" indent="-171450">
              <a:buFontTx/>
              <a:buChar char="-"/>
            </a:pPr>
            <a:r>
              <a:rPr lang="en-US" b="1" baseline="0" dirty="0" smtClean="0">
                <a:solidFill>
                  <a:srgbClr val="FFFFFF"/>
                </a:solidFill>
              </a:rPr>
              <a:t>saw a change in krill biomass </a:t>
            </a:r>
          </a:p>
          <a:p>
            <a:pPr marL="0" indent="0">
              <a:buFontTx/>
              <a:buNone/>
            </a:pPr>
            <a:endParaRPr lang="en-US" b="1" baseline="0" dirty="0" smtClean="0">
              <a:solidFill>
                <a:srgbClr val="FFFFFF"/>
              </a:solidFill>
            </a:endParaRPr>
          </a:p>
          <a:p>
            <a:r>
              <a:rPr lang="en-US" b="1" baseline="0" dirty="0" smtClean="0">
                <a:solidFill>
                  <a:srgbClr val="FFFFFF"/>
                </a:solidFill>
              </a:rPr>
              <a:t>-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penguin foraging behavior was a result of changing prey distribution</a:t>
            </a:r>
            <a:r>
              <a:rPr lang="en-US" b="1" dirty="0" smtClean="0">
                <a:effectLst/>
              </a:rPr>
              <a:t> </a:t>
            </a:r>
            <a:endParaRPr lang="en-US" b="1" baseline="0" dirty="0" smtClean="0">
              <a:solidFill>
                <a:srgbClr val="FFFFFF"/>
              </a:solidFill>
            </a:endParaRPr>
          </a:p>
          <a:p>
            <a:endParaRPr lang="en-US" b="1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A676-8A39-094D-9EA3-83C86C57EC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38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FFFFFF"/>
                </a:solidFill>
              </a:rPr>
              <a:t>-Oliver</a:t>
            </a:r>
            <a:r>
              <a:rPr lang="en-US" b="1" baseline="0" dirty="0" smtClean="0">
                <a:solidFill>
                  <a:srgbClr val="FFFFFF"/>
                </a:solidFill>
              </a:rPr>
              <a:t> et al looked at </a:t>
            </a:r>
            <a:r>
              <a:rPr lang="en-US" b="1" baseline="0" dirty="0" err="1" smtClean="0">
                <a:solidFill>
                  <a:srgbClr val="FFFFFF"/>
                </a:solidFill>
              </a:rPr>
              <a:t>Adeile</a:t>
            </a:r>
            <a:r>
              <a:rPr lang="en-US" b="1" baseline="0" dirty="0" smtClean="0">
                <a:solidFill>
                  <a:srgbClr val="FFFFFF"/>
                </a:solidFill>
              </a:rPr>
              <a:t> penguin foraging tracks over ten years </a:t>
            </a:r>
          </a:p>
          <a:p>
            <a:r>
              <a:rPr lang="en-US" b="1" baseline="0" dirty="0" smtClean="0">
                <a:solidFill>
                  <a:srgbClr val="FFFFFF"/>
                </a:solidFill>
              </a:rPr>
              <a:t> 	and showed this change in foraging behavior with switching tidal regime </a:t>
            </a:r>
          </a:p>
          <a:p>
            <a:r>
              <a:rPr lang="en-US" b="1" baseline="0" dirty="0" smtClean="0">
                <a:solidFill>
                  <a:srgbClr val="FFFFFF"/>
                </a:solidFill>
              </a:rPr>
              <a:t>-Bernard and Steinberg sampled krill close to the </a:t>
            </a:r>
            <a:r>
              <a:rPr lang="en-US" b="1" baseline="0" dirty="0" err="1" smtClean="0">
                <a:solidFill>
                  <a:srgbClr val="FFFFFF"/>
                </a:solidFill>
              </a:rPr>
              <a:t>Adeile</a:t>
            </a:r>
            <a:r>
              <a:rPr lang="en-US" b="1" baseline="0" dirty="0" smtClean="0">
                <a:solidFill>
                  <a:srgbClr val="FFFFFF"/>
                </a:solidFill>
              </a:rPr>
              <a:t> penguin colony</a:t>
            </a:r>
          </a:p>
          <a:p>
            <a:pPr marL="171450" indent="-171450">
              <a:buFontTx/>
              <a:buChar char="-"/>
            </a:pPr>
            <a:r>
              <a:rPr lang="en-US" b="1" baseline="0" dirty="0" smtClean="0">
                <a:solidFill>
                  <a:srgbClr val="FFFFFF"/>
                </a:solidFill>
              </a:rPr>
              <a:t>saw a change in krill biomass </a:t>
            </a:r>
          </a:p>
          <a:p>
            <a:pPr marL="0" indent="0">
              <a:buFontTx/>
              <a:buNone/>
            </a:pPr>
            <a:r>
              <a:rPr lang="en-US" b="1" baseline="0" dirty="0" smtClean="0">
                <a:solidFill>
                  <a:srgbClr val="FFFFFF"/>
                </a:solidFill>
              </a:rPr>
              <a:t>Tides are correlated </a:t>
            </a:r>
          </a:p>
          <a:p>
            <a:pPr marL="0" indent="0">
              <a:buFontTx/>
              <a:buNone/>
            </a:pPr>
            <a:endParaRPr lang="en-US" b="1" baseline="0" dirty="0" smtClean="0">
              <a:solidFill>
                <a:srgbClr val="FFFFFF"/>
              </a:solidFill>
            </a:endParaRPr>
          </a:p>
          <a:p>
            <a:r>
              <a:rPr lang="en-US" b="1" baseline="0" dirty="0" smtClean="0">
                <a:solidFill>
                  <a:srgbClr val="FFFFFF"/>
                </a:solidFill>
              </a:rPr>
              <a:t>-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penguin foraging behavior was a result of changing prey distribution</a:t>
            </a:r>
            <a:r>
              <a:rPr lang="en-US" b="1" dirty="0" smtClean="0">
                <a:effectLst/>
              </a:rPr>
              <a:t> </a:t>
            </a:r>
            <a:endParaRPr lang="en-US" b="1" baseline="0" dirty="0" smtClean="0">
              <a:solidFill>
                <a:srgbClr val="FFFFFF"/>
              </a:solidFill>
            </a:endParaRPr>
          </a:p>
          <a:p>
            <a:endParaRPr lang="en-US" b="1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A676-8A39-094D-9EA3-83C86C57EC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38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converge was put together to further investigate the relationship between the physical oceanographic features and the ecosystem in palmer canyon. </a:t>
            </a:r>
            <a:endParaRPr lang="en-US" baseline="0" dirty="0" smtClean="0"/>
          </a:p>
          <a:p>
            <a:r>
              <a:rPr lang="en-US" baseline="0" dirty="0" smtClean="0"/>
              <a:t>Get a better idea of the convergent features which organize the food web in this area </a:t>
            </a:r>
          </a:p>
          <a:p>
            <a:r>
              <a:rPr lang="en-US" baseline="0" dirty="0" smtClean="0"/>
              <a:t>Satellite tags used on penguins, gliders used to sample acoustics and optics, high frequency radar for sea surface currents </a:t>
            </a:r>
          </a:p>
          <a:p>
            <a:r>
              <a:rPr lang="en-US" baseline="0" dirty="0" smtClean="0"/>
              <a:t>Going to focus on the glider portion and the HFR portion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A676-8A39-094D-9EA3-83C86C57EC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55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converge was put together to further investigate the relationship between the physical oceanographic features and the ecosystem in palmer canyon. </a:t>
            </a:r>
            <a:endParaRPr lang="en-US" baseline="0" dirty="0" smtClean="0"/>
          </a:p>
          <a:p>
            <a:r>
              <a:rPr lang="en-US" baseline="0" dirty="0" smtClean="0"/>
              <a:t>Get a better idea of the convergent features which organize the food web in this area </a:t>
            </a:r>
          </a:p>
          <a:p>
            <a:r>
              <a:rPr lang="en-US" baseline="0" dirty="0" smtClean="0"/>
              <a:t>Satellite tags used on penguins, gliders used to sample acoustics and optics, high frequency radar for sea surface currents </a:t>
            </a:r>
          </a:p>
          <a:p>
            <a:r>
              <a:rPr lang="en-US" baseline="0" dirty="0" smtClean="0"/>
              <a:t>Going to focus on the glider portion and the HFR portion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A676-8A39-094D-9EA3-83C86C57EC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55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Auv</a:t>
            </a:r>
            <a:endParaRPr lang="en-US" dirty="0" smtClean="0"/>
          </a:p>
          <a:p>
            <a:r>
              <a:rPr lang="en-US" dirty="0" smtClean="0"/>
              <a:t>Buoyancy</a:t>
            </a:r>
            <a:r>
              <a:rPr lang="en-US" baseline="0" dirty="0" smtClean="0"/>
              <a:t> driven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8329D-F135-D244-8514-5B07454433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01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</a:t>
            </a:r>
            <a:r>
              <a:rPr lang="en-US" dirty="0" err="1" smtClean="0"/>
              <a:t>mhz</a:t>
            </a:r>
            <a:r>
              <a:rPr lang="en-US" baseline="0" dirty="0" smtClean="0"/>
              <a:t> </a:t>
            </a:r>
            <a:r>
              <a:rPr lang="en-US" dirty="0" smtClean="0"/>
              <a:t>mounted on Slocum glider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Upward looking</a:t>
            </a:r>
          </a:p>
          <a:p>
            <a:r>
              <a:rPr lang="en-US" dirty="0" smtClean="0"/>
              <a:t>Send</a:t>
            </a:r>
            <a:r>
              <a:rPr lang="en-US" baseline="0" dirty="0" smtClean="0"/>
              <a:t> out sound wave, records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intensity of the returning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 wave </a:t>
            </a:r>
          </a:p>
          <a:p>
            <a:r>
              <a:rPr lang="en-US" dirty="0" smtClean="0"/>
              <a:t>Face of the ADCP tilted at 25 degrees</a:t>
            </a:r>
            <a:r>
              <a:rPr lang="en-US" baseline="0" dirty="0" smtClean="0"/>
              <a:t> so that it faces upward as the glider travels in the water column</a:t>
            </a:r>
          </a:p>
          <a:p>
            <a:r>
              <a:rPr lang="en-US" baseline="0" dirty="0" smtClean="0"/>
              <a:t>When the glider travel through a krill aggregation you get really high acoustic return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BCCF-AE24-954E-94BA-20D56FB195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17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Sampled palmer canyon with three gliders</a:t>
            </a:r>
          </a:p>
          <a:p>
            <a:r>
              <a:rPr lang="en-US" dirty="0" smtClean="0"/>
              <a:t>Only</a:t>
            </a:r>
            <a:r>
              <a:rPr lang="en-US" baseline="0" dirty="0" smtClean="0"/>
              <a:t> looking at the Station Keeping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BCCF-AE24-954E-94BA-20D56FB195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52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F629-6B0E-314B-AF61-26277C5A940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4819-5C10-4744-954D-31A18A358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14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F629-6B0E-314B-AF61-26277C5A940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4819-5C10-4744-954D-31A18A358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2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F629-6B0E-314B-AF61-26277C5A940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4819-5C10-4744-954D-31A18A358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8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F629-6B0E-314B-AF61-26277C5A940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4819-5C10-4744-954D-31A18A358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9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F629-6B0E-314B-AF61-26277C5A940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4819-5C10-4744-954D-31A18A358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58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F629-6B0E-314B-AF61-26277C5A940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4819-5C10-4744-954D-31A18A358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17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F629-6B0E-314B-AF61-26277C5A940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4819-5C10-4744-954D-31A18A358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53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F629-6B0E-314B-AF61-26277C5A940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4819-5C10-4744-954D-31A18A358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0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F629-6B0E-314B-AF61-26277C5A940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4819-5C10-4744-954D-31A18A358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1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F629-6B0E-314B-AF61-26277C5A940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4819-5C10-4744-954D-31A18A358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8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F629-6B0E-314B-AF61-26277C5A940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4819-5C10-4744-954D-31A18A358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67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BF629-6B0E-314B-AF61-26277C5A940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34819-5C10-4744-954D-31A18A358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5" Type="http://schemas.microsoft.com/office/2007/relationships/hdphoto" Target="../media/hdphoto3.wdp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4.emf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8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Relationship Id="rId3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6.gif"/><Relationship Id="rId6" Type="http://schemas.openxmlformats.org/officeDocument/2006/relationships/image" Target="../media/image47.png"/><Relationship Id="rId7" Type="http://schemas.openxmlformats.org/officeDocument/2006/relationships/image" Target="../media/image48.jp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4" Type="http://schemas.openxmlformats.org/officeDocument/2006/relationships/image" Target="../media/image8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jp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microsoft.com/office/2007/relationships/hdphoto" Target="../media/hdphoto1.wdp"/><Relationship Id="rId8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l_2015011313403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/>
          <a:stretch/>
        </p:blipFill>
        <p:spPr>
          <a:xfrm>
            <a:off x="-94066" y="-96742"/>
            <a:ext cx="9253744" cy="7018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3510"/>
            <a:ext cx="9144000" cy="2926632"/>
          </a:xfrm>
        </p:spPr>
        <p:txBody>
          <a:bodyPr>
            <a:normAutofit/>
          </a:bodyPr>
          <a:lstStyle/>
          <a:p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Project CONVERGE: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</a:rPr>
              <a:t>Biological and Physical Features Shape the Distribution of Zooplankton Patches in Palmer Canyon, Antarctica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54465" y="3167342"/>
            <a:ext cx="8843238" cy="339455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  <a:cs typeface="Times New Roman"/>
              </a:rPr>
              <a:t>Cordielyn Goodrich and Matt Oliver</a:t>
            </a:r>
          </a:p>
          <a:p>
            <a:r>
              <a:rPr lang="en-US" sz="1800" dirty="0" smtClean="0">
                <a:solidFill>
                  <a:schemeClr val="bg1"/>
                </a:solidFill>
                <a:cs typeface="Times New Roman"/>
              </a:rPr>
              <a:t>University </a:t>
            </a:r>
            <a:r>
              <a:rPr lang="en-US" sz="1800" dirty="0">
                <a:solidFill>
                  <a:schemeClr val="bg1"/>
                </a:solidFill>
                <a:cs typeface="Times New Roman"/>
              </a:rPr>
              <a:t>of </a:t>
            </a:r>
            <a:r>
              <a:rPr lang="en-US" sz="1800" dirty="0" smtClean="0">
                <a:solidFill>
                  <a:schemeClr val="bg1"/>
                </a:solidFill>
                <a:cs typeface="Times New Roman"/>
              </a:rPr>
              <a:t>Delaware</a:t>
            </a:r>
          </a:p>
          <a:p>
            <a:r>
              <a:rPr lang="en-US" sz="1800" b="1" dirty="0">
                <a:solidFill>
                  <a:schemeClr val="bg1"/>
                </a:solidFill>
                <a:cs typeface="Times New Roman"/>
              </a:rPr>
              <a:t>Megan </a:t>
            </a:r>
            <a:r>
              <a:rPr lang="en-US" sz="1800" b="1" dirty="0" err="1">
                <a:solidFill>
                  <a:schemeClr val="bg1"/>
                </a:solidFill>
                <a:cs typeface="Times New Roman"/>
              </a:rPr>
              <a:t>Cimino</a:t>
            </a:r>
            <a:endParaRPr lang="en-US" sz="1800" b="1" dirty="0">
              <a:solidFill>
                <a:schemeClr val="bg1"/>
              </a:solidFill>
              <a:cs typeface="Times New Roman"/>
            </a:endParaRPr>
          </a:p>
          <a:p>
            <a:r>
              <a:rPr lang="en-US" sz="1800" dirty="0" smtClean="0">
                <a:solidFill>
                  <a:schemeClr val="bg1"/>
                </a:solidFill>
                <a:cs typeface="Times New Roman"/>
              </a:rPr>
              <a:t>Scripps Institution of Oceanography </a:t>
            </a:r>
            <a:endParaRPr lang="en-US" sz="1800" b="1" dirty="0">
              <a:solidFill>
                <a:schemeClr val="bg1"/>
              </a:solidFill>
              <a:cs typeface="Times New Roman"/>
            </a:endParaRPr>
          </a:p>
          <a:p>
            <a:r>
              <a:rPr lang="en-US" sz="1800" b="1" dirty="0">
                <a:solidFill>
                  <a:schemeClr val="bg1"/>
                </a:solidFill>
                <a:cs typeface="Times New Roman"/>
              </a:rPr>
              <a:t>Kim Bernard</a:t>
            </a:r>
          </a:p>
          <a:p>
            <a:r>
              <a:rPr lang="en-US" sz="1800" dirty="0">
                <a:solidFill>
                  <a:schemeClr val="bg1"/>
                </a:solidFill>
                <a:cs typeface="Times New Roman"/>
              </a:rPr>
              <a:t>Oregon State </a:t>
            </a:r>
            <a:r>
              <a:rPr lang="en-US" sz="1800" dirty="0" smtClean="0">
                <a:solidFill>
                  <a:schemeClr val="bg1"/>
                </a:solidFill>
                <a:cs typeface="Times New Roman"/>
              </a:rPr>
              <a:t>University</a:t>
            </a:r>
            <a:endParaRPr lang="en-US" sz="1800" b="1" dirty="0">
              <a:solidFill>
                <a:schemeClr val="bg1"/>
              </a:solidFill>
              <a:cs typeface="Times New Roman"/>
            </a:endParaRPr>
          </a:p>
          <a:p>
            <a:r>
              <a:rPr lang="en-US" sz="1800" b="1" dirty="0">
                <a:solidFill>
                  <a:schemeClr val="bg1"/>
                </a:solidFill>
                <a:cs typeface="Times New Roman"/>
              </a:rPr>
              <a:t>Bill Fraser and Donna Patterson-Fraser</a:t>
            </a:r>
          </a:p>
          <a:p>
            <a:r>
              <a:rPr lang="en-US" sz="1800" dirty="0">
                <a:solidFill>
                  <a:schemeClr val="bg1"/>
                </a:solidFill>
                <a:cs typeface="Times New Roman"/>
              </a:rPr>
              <a:t>Polar Oceans Research </a:t>
            </a:r>
            <a:r>
              <a:rPr lang="en-US" sz="1800" dirty="0" smtClean="0">
                <a:solidFill>
                  <a:schemeClr val="bg1"/>
                </a:solidFill>
                <a:cs typeface="Times New Roman"/>
              </a:rPr>
              <a:t>Group</a:t>
            </a:r>
            <a:endParaRPr lang="en-US" sz="1800" dirty="0">
              <a:solidFill>
                <a:schemeClr val="bg1"/>
              </a:solidFill>
              <a:cs typeface="Times New Roman"/>
            </a:endParaRPr>
          </a:p>
          <a:p>
            <a:r>
              <a:rPr lang="en-US" sz="1800" b="1" dirty="0">
                <a:solidFill>
                  <a:schemeClr val="bg1"/>
                </a:solidFill>
                <a:cs typeface="Times New Roman"/>
              </a:rPr>
              <a:t>Josh </a:t>
            </a:r>
            <a:r>
              <a:rPr lang="en-US" sz="1800" b="1" dirty="0" err="1">
                <a:solidFill>
                  <a:schemeClr val="bg1"/>
                </a:solidFill>
                <a:cs typeface="Times New Roman"/>
              </a:rPr>
              <a:t>Kohut</a:t>
            </a:r>
            <a:r>
              <a:rPr lang="en-US" sz="1800" b="1" dirty="0">
                <a:solidFill>
                  <a:schemeClr val="bg1"/>
                </a:solidFill>
                <a:cs typeface="Times New Roman"/>
              </a:rPr>
              <a:t>, Laura </a:t>
            </a:r>
            <a:r>
              <a:rPr lang="en-US" sz="1800" b="1" dirty="0" err="1">
                <a:solidFill>
                  <a:schemeClr val="bg1"/>
                </a:solidFill>
                <a:cs typeface="Times New Roman"/>
              </a:rPr>
              <a:t>Palamara</a:t>
            </a:r>
            <a:r>
              <a:rPr lang="en-US" sz="1800" b="1" dirty="0">
                <a:solidFill>
                  <a:schemeClr val="bg1"/>
                </a:solidFill>
                <a:cs typeface="Times New Roman"/>
              </a:rPr>
              <a:t>, and Travis Miles</a:t>
            </a:r>
          </a:p>
          <a:p>
            <a:r>
              <a:rPr lang="en-US" sz="1800" dirty="0">
                <a:solidFill>
                  <a:schemeClr val="bg1"/>
                </a:solidFill>
                <a:cs typeface="Times New Roman"/>
              </a:rPr>
              <a:t>Rutgers </a:t>
            </a:r>
            <a:r>
              <a:rPr lang="en-US" sz="1800" dirty="0" smtClean="0">
                <a:solidFill>
                  <a:schemeClr val="bg1"/>
                </a:solidFill>
                <a:cs typeface="Times New Roman"/>
              </a:rPr>
              <a:t>University</a:t>
            </a:r>
            <a:endParaRPr lang="en-US" sz="1800" b="1" dirty="0">
              <a:solidFill>
                <a:schemeClr val="bg1"/>
              </a:solidFill>
              <a:cs typeface="Times New Roman"/>
            </a:endParaRPr>
          </a:p>
          <a:p>
            <a:endParaRPr lang="en-US" sz="1800" b="1" dirty="0">
              <a:solidFill>
                <a:schemeClr val="bg1"/>
              </a:solidFill>
              <a:cs typeface="Times New Roman"/>
            </a:endParaRPr>
          </a:p>
          <a:p>
            <a:r>
              <a:rPr lang="en-US" sz="1800" b="1" dirty="0">
                <a:solidFill>
                  <a:schemeClr val="bg1"/>
                </a:solidFill>
                <a:cs typeface="Times New Roman"/>
              </a:rPr>
              <a:t>Peter Winsor and Hank </a:t>
            </a:r>
            <a:r>
              <a:rPr lang="en-US" sz="1800" b="1" dirty="0" err="1">
                <a:solidFill>
                  <a:schemeClr val="bg1"/>
                </a:solidFill>
                <a:cs typeface="Times New Roman"/>
              </a:rPr>
              <a:t>Statscewich</a:t>
            </a:r>
            <a:endParaRPr lang="en-US" sz="1800" b="1" dirty="0">
              <a:solidFill>
                <a:schemeClr val="bg1"/>
              </a:solidFill>
              <a:cs typeface="Times New Roman"/>
            </a:endParaRPr>
          </a:p>
          <a:p>
            <a:r>
              <a:rPr lang="en-US" sz="1800" dirty="0">
                <a:solidFill>
                  <a:schemeClr val="bg1"/>
                </a:solidFill>
                <a:cs typeface="Times New Roman"/>
              </a:rPr>
              <a:t>University of Alaska, Fairbanks</a:t>
            </a:r>
          </a:p>
          <a:p>
            <a:endParaRPr lang="en-US" sz="1800" b="1" dirty="0">
              <a:solidFill>
                <a:schemeClr val="bg1"/>
              </a:solidFill>
              <a:cs typeface="Times New Roman"/>
            </a:endParaRPr>
          </a:p>
          <a:p>
            <a:r>
              <a:rPr lang="en-US" sz="1800" b="1" dirty="0">
                <a:solidFill>
                  <a:schemeClr val="bg1"/>
                </a:solidFill>
                <a:cs typeface="Times New Roman"/>
              </a:rPr>
              <a:t>Erick </a:t>
            </a:r>
            <a:r>
              <a:rPr lang="en-US" sz="1800" b="1" dirty="0" err="1">
                <a:solidFill>
                  <a:schemeClr val="bg1"/>
                </a:solidFill>
                <a:cs typeface="Times New Roman"/>
              </a:rPr>
              <a:t>Fredj</a:t>
            </a:r>
            <a:endParaRPr lang="en-US" sz="1800" b="1" dirty="0">
              <a:solidFill>
                <a:schemeClr val="bg1"/>
              </a:solidFill>
              <a:cs typeface="Times New Roman"/>
            </a:endParaRPr>
          </a:p>
          <a:p>
            <a:r>
              <a:rPr lang="en-US" sz="1800" dirty="0">
                <a:solidFill>
                  <a:schemeClr val="bg1"/>
                </a:solidFill>
                <a:cs typeface="Times New Roman"/>
              </a:rPr>
              <a:t>Jerusalem College of Technology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01838" y="5518272"/>
            <a:ext cx="1286328" cy="1294077"/>
            <a:chOff x="9334500" y="3194050"/>
            <a:chExt cx="2108200" cy="2120900"/>
          </a:xfrm>
        </p:grpSpPr>
        <p:sp>
          <p:nvSpPr>
            <p:cNvPr id="9" name="Oval 8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1" name="Picture 10" descr="LOG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4337100" y="5573735"/>
            <a:ext cx="1910690" cy="1225104"/>
          </a:xfrm>
          <a:prstGeom prst="ellipse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8061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_20150122165047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76" y="121003"/>
            <a:ext cx="2821960" cy="188222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29879" y="146156"/>
            <a:ext cx="6214121" cy="1380934"/>
          </a:xfrm>
        </p:spPr>
        <p:txBody>
          <a:bodyPr>
            <a:normAutofit/>
          </a:bodyPr>
          <a:lstStyle/>
          <a:p>
            <a:r>
              <a:rPr lang="en-US" sz="2800" dirty="0"/>
              <a:t>1 MHz Acoustic </a:t>
            </a:r>
            <a:r>
              <a:rPr lang="en-US" sz="2800" dirty="0" smtClean="0"/>
              <a:t>Doppler Current Profiler (ADCP)  mounted on Glider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8721" y="6088373"/>
            <a:ext cx="8794013" cy="64133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Distribution of Acoustic Return to </a:t>
            </a:r>
            <a:r>
              <a:rPr lang="en-US" dirty="0" smtClean="0"/>
              <a:t>Determine </a:t>
            </a:r>
            <a:r>
              <a:rPr lang="en-US" dirty="0" smtClean="0"/>
              <a:t>Presence and Absence </a:t>
            </a:r>
            <a:r>
              <a:rPr lang="en-US" dirty="0" smtClean="0"/>
              <a:t>of Zooplankton  </a:t>
            </a:r>
            <a:endParaRPr lang="en-US" dirty="0"/>
          </a:p>
        </p:txBody>
      </p:sp>
      <p:pic>
        <p:nvPicPr>
          <p:cNvPr id="11" name="Picture 10" descr="468084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4" b="89889" l="9910" r="93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667" y="1527975"/>
            <a:ext cx="1421981" cy="115616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71949" y="1692407"/>
            <a:ext cx="3743600" cy="4395966"/>
            <a:chOff x="4657145" y="1655572"/>
            <a:chExt cx="4486855" cy="5199114"/>
          </a:xfrm>
        </p:grpSpPr>
        <p:pic>
          <p:nvPicPr>
            <p:cNvPr id="9" name="Picture 8" descr="backscatterExampl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145" y="1655572"/>
              <a:ext cx="4486855" cy="519911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Rectangle 9"/>
            <p:cNvSpPr/>
            <p:nvPr/>
          </p:nvSpPr>
          <p:spPr>
            <a:xfrm>
              <a:off x="6063151" y="2018850"/>
              <a:ext cx="1303302" cy="1971962"/>
            </a:xfrm>
            <a:prstGeom prst="rect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8571056" y="2018850"/>
              <a:ext cx="253059" cy="382127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   Low				      High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8824114" y="2458720"/>
              <a:ext cx="319886" cy="297688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700" dirty="0" smtClean="0">
                  <a:solidFill>
                    <a:srgbClr val="000000"/>
                  </a:solidFill>
                </a:rPr>
                <a:t>Relative Acoustic Backscatter</a:t>
              </a:r>
            </a:p>
            <a:p>
              <a:pPr algn="ctr"/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21" y="2458720"/>
            <a:ext cx="5281868" cy="3521245"/>
          </a:xfrm>
          <a:prstGeom prst="rect">
            <a:avLst/>
          </a:prstGeom>
        </p:spPr>
      </p:pic>
      <p:sp>
        <p:nvSpPr>
          <p:cNvPr id="14" name="Title 5"/>
          <p:cNvSpPr txBox="1">
            <a:spLocks/>
          </p:cNvSpPr>
          <p:nvPr/>
        </p:nvSpPr>
        <p:spPr>
          <a:xfrm>
            <a:off x="3082279" y="1291737"/>
            <a:ext cx="6214121" cy="47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Detecting particles &gt; 640μm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890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indTempCH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799" y="400712"/>
            <a:ext cx="6439742" cy="591404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0560" y="2266728"/>
            <a:ext cx="2751799" cy="2235419"/>
            <a:chOff x="133671" y="-66848"/>
            <a:chExt cx="8571718" cy="6567909"/>
          </a:xfrm>
        </p:grpSpPr>
        <p:pic>
          <p:nvPicPr>
            <p:cNvPr id="4" name="Picture 3" descr="convergeGliderPath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1" t="2680" r="4085" b="7554"/>
            <a:stretch/>
          </p:blipFill>
          <p:spPr>
            <a:xfrm>
              <a:off x="133671" y="-66848"/>
              <a:ext cx="8571718" cy="656790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52443" y="2934257"/>
              <a:ext cx="5364334" cy="1007281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cl_20150122172708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49" y="3824643"/>
            <a:ext cx="1015760" cy="6775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0376" y="4757589"/>
            <a:ext cx="2251424" cy="11219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Zooplankton presence at the 95</a:t>
            </a:r>
            <a:r>
              <a:rPr lang="en-US" sz="1600" baseline="30000" dirty="0" smtClean="0">
                <a:solidFill>
                  <a:schemeClr val="tx1"/>
                </a:solidFill>
              </a:rPr>
              <a:t>th</a:t>
            </a:r>
            <a:r>
              <a:rPr lang="en-US" sz="1600" dirty="0" smtClean="0">
                <a:solidFill>
                  <a:schemeClr val="tx1"/>
                </a:solidFill>
              </a:rPr>
              <a:t> percentile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Mixed layer depth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06629" y="5496656"/>
            <a:ext cx="111250" cy="110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0" name="Oval 9"/>
          <p:cNvSpPr/>
          <p:nvPr/>
        </p:nvSpPr>
        <p:spPr>
          <a:xfrm>
            <a:off x="306629" y="5054899"/>
            <a:ext cx="111250" cy="1108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534" y="4915824"/>
            <a:ext cx="2612034" cy="911463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52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4647"/>
            <a:ext cx="9144000" cy="4354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110" y="124233"/>
            <a:ext cx="8498824" cy="1045575"/>
          </a:xfrm>
        </p:spPr>
        <p:txBody>
          <a:bodyPr/>
          <a:lstStyle/>
          <a:p>
            <a:r>
              <a:rPr lang="en-US" dirty="0" err="1" smtClean="0"/>
              <a:t>Diel</a:t>
            </a:r>
            <a:r>
              <a:rPr lang="en-US" dirty="0" smtClean="0"/>
              <a:t> Vertical Migration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6507" y="1344727"/>
            <a:ext cx="2469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91</a:t>
            </a:r>
            <a:r>
              <a:rPr lang="en-US" baseline="30000" dirty="0" smtClean="0"/>
              <a:t>st</a:t>
            </a:r>
            <a:r>
              <a:rPr lang="en-US" dirty="0" smtClean="0"/>
              <a:t> Zooplankton Threshold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51032" y="1344727"/>
            <a:ext cx="2469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Zooplankton </a:t>
            </a:r>
            <a:r>
              <a:rPr lang="en-US" dirty="0" smtClean="0"/>
              <a:t>Threshold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42849" y="1344727"/>
            <a:ext cx="2469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99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Zooplankton </a:t>
            </a:r>
            <a:r>
              <a:rPr lang="en-US" dirty="0" smtClean="0"/>
              <a:t>Threshold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6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715645" y="-1259199"/>
            <a:ext cx="8229600" cy="1143000"/>
          </a:xfrm>
        </p:spPr>
        <p:txBody>
          <a:bodyPr/>
          <a:lstStyle/>
          <a:p>
            <a:r>
              <a:rPr lang="en-US" dirty="0" smtClean="0"/>
              <a:t>Tide</a:t>
            </a:r>
            <a:endParaRPr lang="en-US" dirty="0"/>
          </a:p>
        </p:txBody>
      </p:sp>
      <p:pic>
        <p:nvPicPr>
          <p:cNvPr id="7" name="Picture 6" descr="TideStory_ma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52" y="-116199"/>
            <a:ext cx="4610100" cy="713759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2273511" y="1286789"/>
            <a:ext cx="2731782" cy="1093197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852706" y="3675529"/>
            <a:ext cx="3137646" cy="209176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bernardTideFi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t="17571" r="20210" b="3992"/>
          <a:stretch/>
        </p:blipFill>
        <p:spPr>
          <a:xfrm>
            <a:off x="5025633" y="423389"/>
            <a:ext cx="2894611" cy="2519869"/>
          </a:xfrm>
          <a:prstGeom prst="rect">
            <a:avLst/>
          </a:prstGeom>
          <a:ln w="38100" cmpd="sng">
            <a:solidFill>
              <a:srgbClr val="008000"/>
            </a:solidFill>
          </a:ln>
        </p:spPr>
      </p:pic>
      <p:sp>
        <p:nvSpPr>
          <p:cNvPr id="14" name="Rounded Rectangle 13"/>
          <p:cNvSpPr/>
          <p:nvPr/>
        </p:nvSpPr>
        <p:spPr>
          <a:xfrm>
            <a:off x="7323092" y="371743"/>
            <a:ext cx="1595648" cy="340989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Near-Shore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748" y="34150"/>
            <a:ext cx="4345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Adopted from Bernard and Steinberg </a:t>
            </a:r>
            <a:r>
              <a:rPr lang="en-US" dirty="0" smtClean="0"/>
              <a:t>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777" y="3084386"/>
            <a:ext cx="5249674" cy="367477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FF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7323092" y="3027053"/>
            <a:ext cx="1595647" cy="340989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Off-Shore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453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SC00618-fu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8" r="596"/>
          <a:stretch/>
        </p:blipFill>
        <p:spPr>
          <a:xfrm>
            <a:off x="1" y="2185347"/>
            <a:ext cx="9144000" cy="31578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7605" y="50800"/>
            <a:ext cx="6815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Hourly Surface Current Maps</a:t>
            </a:r>
            <a:r>
              <a:rPr lang="en-US" sz="2400" b="1" dirty="0" smtClean="0">
                <a:latin typeface="Times New Roman"/>
                <a:cs typeface="Times New Roman"/>
              </a:rPr>
              <a:t>  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500 m resolution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7676135" y="1024980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5909" r="10240" b="9735"/>
          <a:stretch/>
        </p:blipFill>
        <p:spPr>
          <a:xfrm>
            <a:off x="5576318" y="100825"/>
            <a:ext cx="3513640" cy="2873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Oval 37"/>
          <p:cNvSpPr>
            <a:spLocks noChangeAspect="1"/>
          </p:cNvSpPr>
          <p:nvPr/>
        </p:nvSpPr>
        <p:spPr>
          <a:xfrm>
            <a:off x="6623230" y="1178043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7709409" y="2185347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640089" y="193358"/>
            <a:ext cx="929876" cy="3344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5740517" y="280583"/>
            <a:ext cx="710575" cy="323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808150" y="274080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 km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8088409" y="1407112"/>
            <a:ext cx="15680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smtClean="0">
                <a:latin typeface="Times New Roman" charset="0"/>
                <a:ea typeface="Times New Roman" charset="0"/>
                <a:cs typeface="Times New Roman" charset="0"/>
              </a:rPr>
              <a:t>Surface Currents (cm/s)</a:t>
            </a:r>
            <a:endParaRPr lang="en-US" sz="105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6" name="Picture 51" descr="rucool_logo.jp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896684" y="2253048"/>
            <a:ext cx="1839848" cy="50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47" y="2330940"/>
            <a:ext cx="1633635" cy="35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3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466A500-24C6-5C4B-9D14-C15B45212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95450"/>
            <a:ext cx="4258017" cy="15909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9CDD5F-A8DD-CA41-978D-6E5EC83806BB}"/>
              </a:ext>
            </a:extLst>
          </p:cNvPr>
          <p:cNvSpPr/>
          <p:nvPr/>
        </p:nvSpPr>
        <p:spPr>
          <a:xfrm>
            <a:off x="5187838" y="731545"/>
            <a:ext cx="392297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u="sng" dirty="0" err="1">
                <a:cs typeface="Times New Roman"/>
              </a:rPr>
              <a:t>aLCS</a:t>
            </a:r>
            <a:r>
              <a:rPr lang="en-US" b="1" dirty="0">
                <a:cs typeface="Times New Roman"/>
              </a:rPr>
              <a:t> – blue vs. </a:t>
            </a:r>
            <a:r>
              <a:rPr lang="en-US" b="1" u="sng" dirty="0" err="1">
                <a:cs typeface="Times New Roman"/>
              </a:rPr>
              <a:t>rLCS</a:t>
            </a:r>
            <a:r>
              <a:rPr lang="en-US" b="1" u="sng" dirty="0">
                <a:cs typeface="Times New Roman"/>
              </a:rPr>
              <a:t> </a:t>
            </a:r>
            <a:r>
              <a:rPr lang="en-US" b="1" dirty="0">
                <a:cs typeface="Times New Roman"/>
              </a:rPr>
              <a:t>– red</a:t>
            </a:r>
          </a:p>
          <a:p>
            <a:endParaRPr lang="en-US" b="1" dirty="0">
              <a:cs typeface="Times New Roman"/>
            </a:endParaRPr>
          </a:p>
          <a:p>
            <a:r>
              <a:rPr lang="en-US" b="1" dirty="0">
                <a:cs typeface="Times New Roman"/>
              </a:rPr>
              <a:t>Not the same as Convergence vs Divergence!</a:t>
            </a:r>
          </a:p>
          <a:p>
            <a:endParaRPr lang="en-US" b="1" dirty="0">
              <a:cs typeface="Times New Roman"/>
            </a:endParaRPr>
          </a:p>
          <a:p>
            <a:r>
              <a:rPr lang="en-US" b="1" dirty="0">
                <a:cs typeface="Times New Roman"/>
              </a:rPr>
              <a:t>Buoyant particles tend to move toward, and then along  </a:t>
            </a:r>
            <a:r>
              <a:rPr lang="en-US" b="1" dirty="0" err="1">
                <a:cs typeface="Times New Roman"/>
              </a:rPr>
              <a:t>aLCS</a:t>
            </a:r>
            <a:endParaRPr lang="en-US" b="1" dirty="0">
              <a:cs typeface="Times New Roman"/>
            </a:endParaRPr>
          </a:p>
          <a:p>
            <a:endParaRPr lang="en-US" b="1" dirty="0">
              <a:cs typeface="Times New Roman"/>
            </a:endParaRPr>
          </a:p>
          <a:p>
            <a:r>
              <a:rPr lang="en-US" b="1" dirty="0">
                <a:cs typeface="Times New Roman"/>
              </a:rPr>
              <a:t>Buoyant particles tend to move along, and then away from </a:t>
            </a:r>
            <a:r>
              <a:rPr lang="en-US" b="1" dirty="0" err="1">
                <a:cs typeface="Times New Roman"/>
              </a:rPr>
              <a:t>rLCS</a:t>
            </a:r>
            <a:endParaRPr lang="en-US" b="1" dirty="0">
              <a:cs typeface="Times New Roman"/>
            </a:endParaRPr>
          </a:p>
          <a:p>
            <a:endParaRPr lang="en-US" b="1" dirty="0">
              <a:cs typeface="Times New Roman"/>
            </a:endParaRPr>
          </a:p>
          <a:p>
            <a:endParaRPr lang="en-US" b="1" dirty="0">
              <a:cs typeface="Times New Roman"/>
            </a:endParaRPr>
          </a:p>
          <a:p>
            <a:r>
              <a:rPr lang="en-US" b="1" dirty="0">
                <a:cs typeface="Times New Roman"/>
              </a:rPr>
              <a:t>Net result for simulated buoyant particles:</a:t>
            </a:r>
          </a:p>
          <a:p>
            <a:endParaRPr lang="en-US" b="1" dirty="0">
              <a:cs typeface="Times New Roman"/>
            </a:endParaRPr>
          </a:p>
          <a:p>
            <a:r>
              <a:rPr lang="en-US" b="1" dirty="0">
                <a:cs typeface="Times New Roman"/>
              </a:rPr>
              <a:t>Both </a:t>
            </a:r>
            <a:r>
              <a:rPr lang="en-US" b="1" dirty="0" err="1">
                <a:cs typeface="Times New Roman"/>
              </a:rPr>
              <a:t>aLCS</a:t>
            </a:r>
            <a:r>
              <a:rPr lang="en-US" b="1" dirty="0">
                <a:cs typeface="Times New Roman"/>
              </a:rPr>
              <a:t> and </a:t>
            </a:r>
            <a:r>
              <a:rPr lang="en-US" b="1" dirty="0" err="1">
                <a:cs typeface="Times New Roman"/>
              </a:rPr>
              <a:t>rLCS</a:t>
            </a:r>
            <a:r>
              <a:rPr lang="en-US" b="1" dirty="0">
                <a:cs typeface="Times New Roman"/>
              </a:rPr>
              <a:t> have higher than background particles, but </a:t>
            </a:r>
            <a:r>
              <a:rPr lang="en-US" b="1" dirty="0" err="1">
                <a:cs typeface="Times New Roman"/>
              </a:rPr>
              <a:t>aLCS</a:t>
            </a:r>
            <a:r>
              <a:rPr lang="en-US" b="1" dirty="0">
                <a:cs typeface="Times New Roman"/>
              </a:rPr>
              <a:t> has more than </a:t>
            </a:r>
            <a:r>
              <a:rPr lang="en-US" b="1" dirty="0" err="1">
                <a:cs typeface="Times New Roman"/>
              </a:rPr>
              <a:t>rLCS</a:t>
            </a:r>
            <a:r>
              <a:rPr lang="en-US" b="1" dirty="0">
                <a:cs typeface="Times New Roman"/>
              </a:rPr>
              <a:t>.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E7BCA19-1252-D245-A1D6-BADDE2983538}"/>
              </a:ext>
            </a:extLst>
          </p:cNvPr>
          <p:cNvSpPr/>
          <p:nvPr/>
        </p:nvSpPr>
        <p:spPr>
          <a:xfrm>
            <a:off x="2938250" y="5724676"/>
            <a:ext cx="6404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2" name="Line 11">
            <a:extLst>
              <a:ext uri="{FF2B5EF4-FFF2-40B4-BE49-F238E27FC236}">
                <a16:creationId xmlns:a16="http://schemas.microsoft.com/office/drawing/2014/main" xmlns="" id="{D8487425-C53B-4F45-91BB-BCE5E51C1CF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3327" y="3247454"/>
            <a:ext cx="0" cy="88864"/>
          </a:xfrm>
          <a:prstGeom prst="line">
            <a:avLst/>
          </a:prstGeom>
          <a:noFill/>
          <a:ln w="57150" cmpd="sng">
            <a:solidFill>
              <a:srgbClr val="FF0000"/>
            </a:solidFill>
            <a:prstDash val="lg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3" name="Group 33">
            <a:extLst>
              <a:ext uri="{FF2B5EF4-FFF2-40B4-BE49-F238E27FC236}">
                <a16:creationId xmlns:a16="http://schemas.microsoft.com/office/drawing/2014/main" xmlns="" id="{7EEAE705-3ED0-7441-A11F-0945B6E247E9}"/>
              </a:ext>
            </a:extLst>
          </p:cNvPr>
          <p:cNvGrpSpPr/>
          <p:nvPr/>
        </p:nvGrpSpPr>
        <p:grpSpPr>
          <a:xfrm>
            <a:off x="235460" y="2213963"/>
            <a:ext cx="4540736" cy="3984376"/>
            <a:chOff x="4149149" y="1763059"/>
            <a:chExt cx="4540736" cy="398437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2F8C5ED8-07C7-F549-8767-1F235F1488B7}"/>
                </a:ext>
              </a:extLst>
            </p:cNvPr>
            <p:cNvSpPr/>
            <p:nvPr/>
          </p:nvSpPr>
          <p:spPr>
            <a:xfrm>
              <a:off x="4149149" y="1763059"/>
              <a:ext cx="4537651" cy="3984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xmlns="" id="{33E77807-D945-A544-97B9-5D2AA2EB52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7016" y="1917700"/>
              <a:ext cx="0" cy="3639406"/>
            </a:xfrm>
            <a:prstGeom prst="line">
              <a:avLst/>
            </a:prstGeom>
            <a:noFill/>
            <a:ln w="57150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xmlns="" id="{017F5A16-46EB-774C-8D8A-98296A824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244" y="1917700"/>
              <a:ext cx="1539520" cy="1545565"/>
            </a:xfrm>
            <a:custGeom>
              <a:avLst/>
              <a:gdLst>
                <a:gd name="T0" fmla="*/ 0 w 576"/>
                <a:gd name="T1" fmla="*/ 0 h 576"/>
                <a:gd name="T2" fmla="*/ 96 w 576"/>
                <a:gd name="T3" fmla="*/ 432 h 576"/>
                <a:gd name="T4" fmla="*/ 576 w 576"/>
                <a:gd name="T5" fmla="*/ 576 h 576"/>
                <a:gd name="T6" fmla="*/ 0 60000 65536"/>
                <a:gd name="T7" fmla="*/ 0 60000 65536"/>
                <a:gd name="T8" fmla="*/ 0 60000 65536"/>
                <a:gd name="T9" fmla="*/ 0 w 576"/>
                <a:gd name="T10" fmla="*/ 0 h 576"/>
                <a:gd name="T11" fmla="*/ 576 w 57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576">
                  <a:moveTo>
                    <a:pt x="0" y="0"/>
                  </a:moveTo>
                  <a:cubicBezTo>
                    <a:pt x="0" y="168"/>
                    <a:pt x="0" y="336"/>
                    <a:pt x="96" y="432"/>
                  </a:cubicBezTo>
                  <a:cubicBezTo>
                    <a:pt x="192" y="528"/>
                    <a:pt x="384" y="552"/>
                    <a:pt x="576" y="576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xmlns="" id="{7FE9BC3E-E4AA-8B4E-9B0C-9F9FFDA75F6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12734" y="1917699"/>
              <a:ext cx="1593776" cy="1537183"/>
            </a:xfrm>
            <a:custGeom>
              <a:avLst/>
              <a:gdLst>
                <a:gd name="T0" fmla="*/ 0 w 576"/>
                <a:gd name="T1" fmla="*/ 0 h 576"/>
                <a:gd name="T2" fmla="*/ 96 w 576"/>
                <a:gd name="T3" fmla="*/ 432 h 576"/>
                <a:gd name="T4" fmla="*/ 576 w 576"/>
                <a:gd name="T5" fmla="*/ 576 h 576"/>
                <a:gd name="T6" fmla="*/ 0 60000 65536"/>
                <a:gd name="T7" fmla="*/ 0 60000 65536"/>
                <a:gd name="T8" fmla="*/ 0 60000 65536"/>
                <a:gd name="T9" fmla="*/ 0 w 576"/>
                <a:gd name="T10" fmla="*/ 0 h 576"/>
                <a:gd name="T11" fmla="*/ 576 w 57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576">
                  <a:moveTo>
                    <a:pt x="0" y="0"/>
                  </a:moveTo>
                  <a:cubicBezTo>
                    <a:pt x="0" y="168"/>
                    <a:pt x="0" y="336"/>
                    <a:pt x="96" y="432"/>
                  </a:cubicBezTo>
                  <a:cubicBezTo>
                    <a:pt x="192" y="528"/>
                    <a:pt x="384" y="552"/>
                    <a:pt x="576" y="576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8" name="Group 32">
              <a:extLst>
                <a:ext uri="{FF2B5EF4-FFF2-40B4-BE49-F238E27FC236}">
                  <a16:creationId xmlns:a16="http://schemas.microsoft.com/office/drawing/2014/main" xmlns="" id="{AEC258D3-6B81-204A-B04D-609198CF59FE}"/>
                </a:ext>
              </a:extLst>
            </p:cNvPr>
            <p:cNvGrpSpPr/>
            <p:nvPr/>
          </p:nvGrpSpPr>
          <p:grpSpPr>
            <a:xfrm>
              <a:off x="4305300" y="3446334"/>
              <a:ext cx="4384585" cy="2186974"/>
              <a:chOff x="4305300" y="3446334"/>
              <a:chExt cx="4384585" cy="2186974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xmlns="" id="{2E63BDC0-5747-134F-8669-12E0E677F249}"/>
                  </a:ext>
                </a:extLst>
              </p:cNvPr>
              <p:cNvSpPr/>
              <p:nvPr/>
            </p:nvSpPr>
            <p:spPr>
              <a:xfrm>
                <a:off x="6077316" y="3454883"/>
                <a:ext cx="780928" cy="73584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xmlns="" id="{B2FF88DF-31FE-E34C-8E13-43F02EBD40A2}"/>
                  </a:ext>
                </a:extLst>
              </p:cNvPr>
              <p:cNvSpPr/>
              <p:nvPr/>
            </p:nvSpPr>
            <p:spPr>
              <a:xfrm>
                <a:off x="5785020" y="3662203"/>
                <a:ext cx="1363229" cy="35892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E1A3E313-47B3-E04D-A215-815B09A5F4FE}"/>
                  </a:ext>
                </a:extLst>
              </p:cNvPr>
              <p:cNvSpPr/>
              <p:nvPr/>
            </p:nvSpPr>
            <p:spPr>
              <a:xfrm>
                <a:off x="4813300" y="3773331"/>
                <a:ext cx="3182112" cy="1279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Line 7">
                <a:extLst>
                  <a:ext uri="{FF2B5EF4-FFF2-40B4-BE49-F238E27FC236}">
                    <a16:creationId xmlns:a16="http://schemas.microsoft.com/office/drawing/2014/main" xmlns="" id="{7BB82F39-7EFA-B54A-BA76-441AB1CAAA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05300" y="3823786"/>
                <a:ext cx="4229100" cy="14151"/>
              </a:xfrm>
              <a:prstGeom prst="line">
                <a:avLst/>
              </a:prstGeom>
              <a:noFill/>
              <a:ln w="57150" cmpd="sng">
                <a:solidFill>
                  <a:srgbClr val="0000FF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12">
                <a:extLst>
                  <a:ext uri="{FF2B5EF4-FFF2-40B4-BE49-F238E27FC236}">
                    <a16:creationId xmlns:a16="http://schemas.microsoft.com/office/drawing/2014/main" xmlns="" id="{D7A09FEF-20C2-7D44-BDF1-84353B5C30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67016" y="4620488"/>
                <a:ext cx="0" cy="100111"/>
              </a:xfrm>
              <a:prstGeom prst="line">
                <a:avLst/>
              </a:prstGeom>
              <a:noFill/>
              <a:ln w="57150" cmpd="sng">
                <a:solidFill>
                  <a:srgbClr val="FF0000"/>
                </a:solidFill>
                <a:prstDash val="lgDash"/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17">
                <a:extLst>
                  <a:ext uri="{FF2B5EF4-FFF2-40B4-BE49-F238E27FC236}">
                    <a16:creationId xmlns:a16="http://schemas.microsoft.com/office/drawing/2014/main" xmlns="" id="{3D8B4001-92A6-0747-899C-C5DA75E6F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5000" y="4036094"/>
                <a:ext cx="1538868" cy="1444807"/>
              </a:xfrm>
              <a:custGeom>
                <a:avLst/>
                <a:gdLst>
                  <a:gd name="T0" fmla="*/ 0 w 480"/>
                  <a:gd name="T1" fmla="*/ 480 h 480"/>
                  <a:gd name="T2" fmla="*/ 96 w 480"/>
                  <a:gd name="T3" fmla="*/ 96 h 480"/>
                  <a:gd name="T4" fmla="*/ 480 w 48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480"/>
                  <a:gd name="T11" fmla="*/ 480 w 48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480">
                    <a:moveTo>
                      <a:pt x="0" y="480"/>
                    </a:moveTo>
                    <a:cubicBezTo>
                      <a:pt x="8" y="328"/>
                      <a:pt x="16" y="176"/>
                      <a:pt x="96" y="96"/>
                    </a:cubicBezTo>
                    <a:cubicBezTo>
                      <a:pt x="176" y="16"/>
                      <a:pt x="328" y="8"/>
                      <a:pt x="480" y="0"/>
                    </a:cubicBezTo>
                  </a:path>
                </a:pathLst>
              </a:custGeom>
              <a:noFill/>
              <a:ln w="57150" cmpd="sng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xmlns="" id="{DE71C8EC-F42E-D847-B843-6B60B279F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916148" y="4671204"/>
                <a:ext cx="15548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Repelling LCS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66797085-86CB-9246-B913-2169859B7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401" y="3446334"/>
                <a:ext cx="16794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Attracting LCS</a:t>
                </a: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xmlns="" id="{1B3545FE-263C-3D42-A777-B6D5885DB02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512734" y="4002226"/>
                <a:ext cx="1738731" cy="1478675"/>
              </a:xfrm>
              <a:custGeom>
                <a:avLst/>
                <a:gdLst>
                  <a:gd name="T0" fmla="*/ 0 w 576"/>
                  <a:gd name="T1" fmla="*/ 0 h 576"/>
                  <a:gd name="T2" fmla="*/ 96 w 576"/>
                  <a:gd name="T3" fmla="*/ 432 h 576"/>
                  <a:gd name="T4" fmla="*/ 576 w 576"/>
                  <a:gd name="T5" fmla="*/ 576 h 576"/>
                  <a:gd name="T6" fmla="*/ 0 60000 65536"/>
                  <a:gd name="T7" fmla="*/ 0 60000 65536"/>
                  <a:gd name="T8" fmla="*/ 0 60000 65536"/>
                  <a:gd name="T9" fmla="*/ 0 w 576"/>
                  <a:gd name="T10" fmla="*/ 0 h 576"/>
                  <a:gd name="T11" fmla="*/ 576 w 576"/>
                  <a:gd name="T12" fmla="*/ 576 h 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6" h="576">
                    <a:moveTo>
                      <a:pt x="0" y="0"/>
                    </a:moveTo>
                    <a:cubicBezTo>
                      <a:pt x="0" y="168"/>
                      <a:pt x="0" y="336"/>
                      <a:pt x="96" y="432"/>
                    </a:cubicBezTo>
                    <a:cubicBezTo>
                      <a:pt x="192" y="528"/>
                      <a:pt x="384" y="552"/>
                      <a:pt x="576" y="576"/>
                    </a:cubicBezTo>
                  </a:path>
                </a:pathLst>
              </a:custGeom>
              <a:noFill/>
              <a:ln w="57150" cmpd="sng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8" name="Group 56">
            <a:extLst>
              <a:ext uri="{FF2B5EF4-FFF2-40B4-BE49-F238E27FC236}">
                <a16:creationId xmlns:a16="http://schemas.microsoft.com/office/drawing/2014/main" xmlns="" id="{883F1CC7-5266-394C-AD1F-097B07D9BD6F}"/>
              </a:ext>
            </a:extLst>
          </p:cNvPr>
          <p:cNvGrpSpPr/>
          <p:nvPr/>
        </p:nvGrpSpPr>
        <p:grpSpPr>
          <a:xfrm>
            <a:off x="2103607" y="2585361"/>
            <a:ext cx="1438295" cy="523220"/>
            <a:chOff x="6017296" y="2134457"/>
            <a:chExt cx="1438295" cy="523220"/>
          </a:xfrm>
        </p:grpSpPr>
        <p:grpSp>
          <p:nvGrpSpPr>
            <p:cNvPr id="59" name="Group 35">
              <a:extLst>
                <a:ext uri="{FF2B5EF4-FFF2-40B4-BE49-F238E27FC236}">
                  <a16:creationId xmlns:a16="http://schemas.microsoft.com/office/drawing/2014/main" xmlns="" id="{712A36CD-C248-F547-9BEA-4C952A07EB4A}"/>
                </a:ext>
              </a:extLst>
            </p:cNvPr>
            <p:cNvGrpSpPr/>
            <p:nvPr/>
          </p:nvGrpSpPr>
          <p:grpSpPr>
            <a:xfrm>
              <a:off x="6017296" y="2396067"/>
              <a:ext cx="920975" cy="118533"/>
              <a:chOff x="6017296" y="2396067"/>
              <a:chExt cx="920975" cy="118533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AC956B4D-B7F0-8D4C-9909-3872DF3D6B1A}"/>
                  </a:ext>
                </a:extLst>
              </p:cNvPr>
              <p:cNvSpPr/>
              <p:nvPr/>
            </p:nvSpPr>
            <p:spPr>
              <a:xfrm>
                <a:off x="6017296" y="2396067"/>
                <a:ext cx="120039" cy="118533"/>
              </a:xfrm>
              <a:prstGeom prst="ellipse">
                <a:avLst/>
              </a:prstGeom>
              <a:solidFill>
                <a:schemeClr val="tx1"/>
              </a:solidFill>
              <a:ln w="571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8477CA33-3CB5-5349-BAB9-63C8303FAEF8}"/>
                  </a:ext>
                </a:extLst>
              </p:cNvPr>
              <p:cNvSpPr/>
              <p:nvPr/>
            </p:nvSpPr>
            <p:spPr>
              <a:xfrm>
                <a:off x="6818232" y="2396067"/>
                <a:ext cx="120039" cy="118533"/>
              </a:xfrm>
              <a:prstGeom prst="ellipse">
                <a:avLst/>
              </a:prstGeom>
              <a:solidFill>
                <a:schemeClr val="tx1"/>
              </a:solidFill>
              <a:ln w="571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xmlns="" id="{9BF10DEB-2FDB-2143-8E30-DF671B936E9D}"/>
                </a:ext>
              </a:extLst>
            </p:cNvPr>
            <p:cNvCxnSpPr/>
            <p:nvPr/>
          </p:nvCxnSpPr>
          <p:spPr>
            <a:xfrm>
              <a:off x="6143479" y="2455336"/>
              <a:ext cx="680897" cy="1588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60877DDC-DF5F-234B-B3C6-2873CBB3E1FE}"/>
                </a:ext>
              </a:extLst>
            </p:cNvPr>
            <p:cNvSpPr txBox="1"/>
            <p:nvPr/>
          </p:nvSpPr>
          <p:spPr>
            <a:xfrm>
              <a:off x="6960945" y="2134457"/>
              <a:ext cx="4946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  <a:r>
                <a:rPr lang="en-US" sz="2800" baseline="-25000" dirty="0"/>
                <a:t>0</a:t>
              </a:r>
              <a:endParaRPr lang="en-US" sz="2800" dirty="0"/>
            </a:p>
          </p:txBody>
        </p:sp>
      </p:grpSp>
      <p:grpSp>
        <p:nvGrpSpPr>
          <p:cNvPr id="64" name="Group 62">
            <a:extLst>
              <a:ext uri="{FF2B5EF4-FFF2-40B4-BE49-F238E27FC236}">
                <a16:creationId xmlns:a16="http://schemas.microsoft.com/office/drawing/2014/main" xmlns="" id="{DA72F3CA-2A90-2D4D-8A34-DEC6CEF61A2F}"/>
              </a:ext>
            </a:extLst>
          </p:cNvPr>
          <p:cNvGrpSpPr/>
          <p:nvPr/>
        </p:nvGrpSpPr>
        <p:grpSpPr>
          <a:xfrm>
            <a:off x="1364056" y="3327446"/>
            <a:ext cx="2297885" cy="523220"/>
            <a:chOff x="5157706" y="2901945"/>
            <a:chExt cx="2297885" cy="523220"/>
          </a:xfrm>
        </p:grpSpPr>
        <p:grpSp>
          <p:nvGrpSpPr>
            <p:cNvPr id="65" name="Group 58">
              <a:extLst>
                <a:ext uri="{FF2B5EF4-FFF2-40B4-BE49-F238E27FC236}">
                  <a16:creationId xmlns:a16="http://schemas.microsoft.com/office/drawing/2014/main" xmlns="" id="{6EB2CEF7-8FA6-CE4B-8FBF-DCB2DD73BCFC}"/>
                </a:ext>
              </a:extLst>
            </p:cNvPr>
            <p:cNvGrpSpPr/>
            <p:nvPr/>
          </p:nvGrpSpPr>
          <p:grpSpPr>
            <a:xfrm>
              <a:off x="5157706" y="3260065"/>
              <a:ext cx="2297885" cy="118533"/>
              <a:chOff x="5157706" y="3260065"/>
              <a:chExt cx="2297885" cy="118533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C56AF279-FBD1-B645-B85A-0C5B197D74A8}"/>
                  </a:ext>
                </a:extLst>
              </p:cNvPr>
              <p:cNvSpPr/>
              <p:nvPr/>
            </p:nvSpPr>
            <p:spPr>
              <a:xfrm>
                <a:off x="5157706" y="3260065"/>
                <a:ext cx="120039" cy="118533"/>
              </a:xfrm>
              <a:prstGeom prst="ellipse">
                <a:avLst/>
              </a:prstGeom>
              <a:solidFill>
                <a:schemeClr val="tx1"/>
              </a:solidFill>
              <a:ln w="571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36A56360-30E1-9B4A-B052-FA6E4D68AD44}"/>
                  </a:ext>
                </a:extLst>
              </p:cNvPr>
              <p:cNvSpPr/>
              <p:nvPr/>
            </p:nvSpPr>
            <p:spPr>
              <a:xfrm>
                <a:off x="7335552" y="3260065"/>
                <a:ext cx="120039" cy="118533"/>
              </a:xfrm>
              <a:prstGeom prst="ellipse">
                <a:avLst/>
              </a:prstGeom>
              <a:solidFill>
                <a:schemeClr val="tx1"/>
              </a:solidFill>
              <a:ln w="571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xmlns="" id="{747F34B7-CA7B-944E-ADC4-AD8572A8EEBE}"/>
                  </a:ext>
                </a:extLst>
              </p:cNvPr>
              <p:cNvCxnSpPr/>
              <p:nvPr/>
            </p:nvCxnSpPr>
            <p:spPr>
              <a:xfrm rot="5400000" flipH="1" flipV="1">
                <a:off x="6298071" y="2374561"/>
                <a:ext cx="8041" cy="199918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4C3EBE2-2E7E-2D4D-8F63-4AF8381500DE}"/>
                </a:ext>
              </a:extLst>
            </p:cNvPr>
            <p:cNvSpPr txBox="1"/>
            <p:nvPr/>
          </p:nvSpPr>
          <p:spPr>
            <a:xfrm>
              <a:off x="6449596" y="2901945"/>
              <a:ext cx="3733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d</a:t>
              </a:r>
              <a:endParaRPr lang="en-US" sz="28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63AE662-0D0B-D64A-9E6C-B16E4E4BDC9B}"/>
              </a:ext>
            </a:extLst>
          </p:cNvPr>
          <p:cNvGrpSpPr/>
          <p:nvPr/>
        </p:nvGrpSpPr>
        <p:grpSpPr>
          <a:xfrm>
            <a:off x="304800" y="5907868"/>
            <a:ext cx="5916345" cy="981881"/>
            <a:chOff x="304800" y="5818188"/>
            <a:chExt cx="6232525" cy="1071562"/>
          </a:xfrm>
        </p:grpSpPr>
        <p:grpSp>
          <p:nvGrpSpPr>
            <p:cNvPr id="20" name="Group 75">
              <a:extLst>
                <a:ext uri="{FF2B5EF4-FFF2-40B4-BE49-F238E27FC236}">
                  <a16:creationId xmlns:a16="http://schemas.microsoft.com/office/drawing/2014/main" xmlns="" id="{34CBD4BB-7D88-4044-A428-D6700FF647EB}"/>
                </a:ext>
              </a:extLst>
            </p:cNvPr>
            <p:cNvGrpSpPr/>
            <p:nvPr/>
          </p:nvGrpSpPr>
          <p:grpSpPr>
            <a:xfrm>
              <a:off x="2044700" y="5818188"/>
              <a:ext cx="4492625" cy="1071562"/>
              <a:chOff x="2044700" y="5818188"/>
              <a:chExt cx="4492625" cy="1071562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64C7E337-1519-434B-80AF-470AA461A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700" y="6050809"/>
                <a:ext cx="876300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800" b="0" dirty="0"/>
                  <a:t>then</a:t>
                </a:r>
              </a:p>
            </p:txBody>
          </p:sp>
          <p:sp>
            <p:nvSpPr>
              <p:cNvPr id="25" name="Rectangle 29">
                <a:extLst>
                  <a:ext uri="{FF2B5EF4-FFF2-40B4-BE49-F238E27FC236}">
                    <a16:creationId xmlns:a16="http://schemas.microsoft.com/office/drawing/2014/main" xmlns="" id="{8C08D601-6B95-C243-8C15-C887C44FC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3300" y="6076209"/>
                <a:ext cx="1724025" cy="5238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800" b="0" dirty="0"/>
                  <a:t>is the FTLE</a:t>
                </a:r>
              </a:p>
            </p:txBody>
          </p:sp>
          <p:pic>
            <p:nvPicPr>
              <p:cNvPr id="26" name="Picture 6">
                <a:extLst>
                  <a:ext uri="{FF2B5EF4-FFF2-40B4-BE49-F238E27FC236}">
                    <a16:creationId xmlns:a16="http://schemas.microsoft.com/office/drawing/2014/main" xmlns="" id="{144212FD-E893-7A4D-95EC-698A5A3D34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998788" y="5818188"/>
                <a:ext cx="1682750" cy="1071562"/>
              </a:xfrm>
              <a:prstGeom prst="rect">
                <a:avLst/>
              </a:prstGeom>
              <a:noFill/>
              <a:ln w="9525">
                <a:miter lim="800000"/>
                <a:headEnd/>
                <a:tailEnd/>
              </a:ln>
            </p:spPr>
          </p:pic>
        </p:grpSp>
        <p:grpSp>
          <p:nvGrpSpPr>
            <p:cNvPr id="21" name="Group 74">
              <a:extLst>
                <a:ext uri="{FF2B5EF4-FFF2-40B4-BE49-F238E27FC236}">
                  <a16:creationId xmlns:a16="http://schemas.microsoft.com/office/drawing/2014/main" xmlns="" id="{F3C5D19E-E0E9-0349-A8E8-69FE8243D33A}"/>
                </a:ext>
              </a:extLst>
            </p:cNvPr>
            <p:cNvGrpSpPr/>
            <p:nvPr/>
          </p:nvGrpSpPr>
          <p:grpSpPr>
            <a:xfrm>
              <a:off x="304800" y="6050809"/>
              <a:ext cx="1763713" cy="530966"/>
              <a:chOff x="304800" y="6050809"/>
              <a:chExt cx="1763713" cy="530966"/>
            </a:xfrm>
          </p:grpSpPr>
          <p:sp>
            <p:nvSpPr>
              <p:cNvPr id="22" name="Rectangle 31">
                <a:extLst>
                  <a:ext uri="{FF2B5EF4-FFF2-40B4-BE49-F238E27FC236}">
                    <a16:creationId xmlns:a16="http://schemas.microsoft.com/office/drawing/2014/main" xmlns="" id="{DE0F048F-723E-9346-857A-03CB5905D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00" y="6050809"/>
                <a:ext cx="381000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800" b="0" dirty="0"/>
                  <a:t>If</a:t>
                </a:r>
              </a:p>
            </p:txBody>
          </p:sp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xmlns="" id="{C917AEBF-F58C-2146-8CD3-434240E876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54050" y="6067425"/>
                <a:ext cx="1414463" cy="514350"/>
              </a:xfrm>
              <a:prstGeom prst="rect">
                <a:avLst/>
              </a:prstGeom>
              <a:noFill/>
              <a:ln w="9525">
                <a:miter lim="800000"/>
                <a:headEnd/>
                <a:tailEnd/>
              </a:ln>
            </p:spPr>
          </p:pic>
        </p:grpSp>
      </p:grpSp>
      <p:sp>
        <p:nvSpPr>
          <p:cNvPr id="70" name="TextBox 69"/>
          <p:cNvSpPr txBox="1"/>
          <p:nvPr/>
        </p:nvSpPr>
        <p:spPr>
          <a:xfrm>
            <a:off x="67605" y="50800"/>
            <a:ext cx="681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Lagrangian Coherent Structures</a:t>
            </a:r>
            <a:endParaRPr lang="en-US" sz="2400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414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99" y="986145"/>
            <a:ext cx="7070464" cy="5463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605" y="50800"/>
            <a:ext cx="6815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Hourly Surface Current Maps</a:t>
            </a:r>
            <a:r>
              <a:rPr lang="en-US" sz="2400" b="1" dirty="0" smtClean="0">
                <a:latin typeface="Times New Roman"/>
                <a:cs typeface="Times New Roman"/>
              </a:rPr>
              <a:t>  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500 m resolution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99850" y="1500509"/>
            <a:ext cx="1590130" cy="385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1069145" y="1617785"/>
            <a:ext cx="1308295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31123" y="1610088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10 km</a:t>
            </a:r>
            <a:endParaRPr lang="en-US" sz="12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5909" r="10240" b="9735"/>
          <a:stretch/>
        </p:blipFill>
        <p:spPr>
          <a:xfrm>
            <a:off x="5576318" y="100825"/>
            <a:ext cx="3513640" cy="2873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Oval 25"/>
          <p:cNvSpPr>
            <a:spLocks noChangeAspect="1"/>
          </p:cNvSpPr>
          <p:nvPr/>
        </p:nvSpPr>
        <p:spPr>
          <a:xfrm>
            <a:off x="7676135" y="1024980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6623230" y="1178043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7709409" y="2185347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640089" y="193358"/>
            <a:ext cx="929876" cy="3344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5740517" y="280583"/>
            <a:ext cx="710575" cy="323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808150" y="274080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10 km</a:t>
            </a:r>
            <a:endParaRPr lang="en-US" sz="1200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8088409" y="1407112"/>
            <a:ext cx="15680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smtClean="0">
                <a:latin typeface="Times New Roman" charset="0"/>
                <a:ea typeface="Times New Roman" charset="0"/>
                <a:cs typeface="Times New Roman" charset="0"/>
              </a:rPr>
              <a:t>Surface Currents (cm/s)</a:t>
            </a:r>
            <a:endParaRPr lang="en-US" sz="105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 of particles and </a:t>
            </a:r>
            <a:r>
              <a:rPr lang="en-US" dirty="0" err="1" smtClean="0"/>
              <a:t>ftles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0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372" b="-1"/>
          <a:stretch/>
        </p:blipFill>
        <p:spPr>
          <a:xfrm>
            <a:off x="4840614" y="1157782"/>
            <a:ext cx="4008480" cy="424340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7372"/>
          <a:stretch/>
        </p:blipFill>
        <p:spPr>
          <a:xfrm>
            <a:off x="372534" y="1157782"/>
            <a:ext cx="4008480" cy="4243407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FTLE </a:t>
            </a:r>
            <a:r>
              <a:rPr lang="en-US" dirty="0"/>
              <a:t>S</a:t>
            </a:r>
            <a:r>
              <a:rPr lang="en-US" dirty="0" smtClean="0"/>
              <a:t>electivity Test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840614" y="543972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 err="1"/>
              <a:t>Kolmogorov-Smirnov</a:t>
            </a:r>
            <a:r>
              <a:rPr lang="fi-FI" dirty="0"/>
              <a:t> </a:t>
            </a:r>
            <a:r>
              <a:rPr lang="fi-FI" dirty="0" err="1"/>
              <a:t>Test</a:t>
            </a:r>
            <a:r>
              <a:rPr lang="fi-FI" dirty="0"/>
              <a:t>:</a:t>
            </a:r>
          </a:p>
          <a:p>
            <a:r>
              <a:rPr lang="fi-FI" dirty="0" smtClean="0"/>
              <a:t>	91</a:t>
            </a:r>
            <a:r>
              <a:rPr lang="fi-FI" baseline="30000" dirty="0" smtClean="0"/>
              <a:t>st</a:t>
            </a:r>
            <a:r>
              <a:rPr lang="fi-FI" dirty="0" smtClean="0"/>
              <a:t> </a:t>
            </a:r>
            <a:r>
              <a:rPr lang="fi-FI" dirty="0" err="1"/>
              <a:t>Threshold</a:t>
            </a:r>
            <a:r>
              <a:rPr lang="fi-FI" dirty="0"/>
              <a:t>: </a:t>
            </a:r>
            <a:r>
              <a:rPr lang="fi-FI" dirty="0" err="1" smtClean="0"/>
              <a:t>p</a:t>
            </a:r>
            <a:r>
              <a:rPr lang="fi-FI" dirty="0" err="1"/>
              <a:t>-value</a:t>
            </a:r>
            <a:r>
              <a:rPr lang="fi-FI" dirty="0"/>
              <a:t> = </a:t>
            </a:r>
            <a:r>
              <a:rPr lang="fi-FI" dirty="0" smtClean="0"/>
              <a:t>1.637</a:t>
            </a:r>
            <a:r>
              <a:rPr lang="fi-FI" dirty="0"/>
              <a:t> x 10</a:t>
            </a:r>
            <a:r>
              <a:rPr lang="fi-FI" baseline="30000" dirty="0"/>
              <a:t>-5 </a:t>
            </a:r>
          </a:p>
          <a:p>
            <a:r>
              <a:rPr lang="fi-FI" dirty="0" smtClean="0"/>
              <a:t>	95</a:t>
            </a:r>
            <a:r>
              <a:rPr lang="fi-FI" baseline="30000" dirty="0" smtClean="0"/>
              <a:t>th</a:t>
            </a:r>
            <a:r>
              <a:rPr lang="fi-FI" dirty="0" smtClean="0"/>
              <a:t> </a:t>
            </a:r>
            <a:r>
              <a:rPr lang="fi-FI" dirty="0" err="1"/>
              <a:t>Threshold</a:t>
            </a:r>
            <a:r>
              <a:rPr lang="fi-FI" dirty="0"/>
              <a:t>: </a:t>
            </a:r>
            <a:r>
              <a:rPr lang="fi-FI" dirty="0" err="1" smtClean="0"/>
              <a:t>p</a:t>
            </a:r>
            <a:r>
              <a:rPr lang="fi-FI" dirty="0" err="1"/>
              <a:t>-value</a:t>
            </a:r>
            <a:r>
              <a:rPr lang="fi-FI" dirty="0"/>
              <a:t> = </a:t>
            </a:r>
            <a:r>
              <a:rPr lang="fi-FI" dirty="0" smtClean="0"/>
              <a:t>1.732 </a:t>
            </a:r>
            <a:r>
              <a:rPr lang="fi-FI" dirty="0"/>
              <a:t>x 10</a:t>
            </a:r>
            <a:r>
              <a:rPr lang="fi-FI" baseline="30000" dirty="0" smtClean="0"/>
              <a:t>-</a:t>
            </a:r>
            <a:r>
              <a:rPr lang="fi-FI" baseline="30000" dirty="0"/>
              <a:t>5</a:t>
            </a:r>
            <a:r>
              <a:rPr lang="fi-FI" baseline="30000" dirty="0" smtClean="0"/>
              <a:t> </a:t>
            </a:r>
          </a:p>
          <a:p>
            <a:r>
              <a:rPr lang="fi-FI" dirty="0" smtClean="0"/>
              <a:t>	99</a:t>
            </a:r>
            <a:r>
              <a:rPr lang="fi-FI" baseline="30000" dirty="0" smtClean="0"/>
              <a:t>th</a:t>
            </a:r>
            <a:r>
              <a:rPr lang="fi-FI" dirty="0" smtClean="0"/>
              <a:t> </a:t>
            </a:r>
            <a:r>
              <a:rPr lang="fi-FI" dirty="0" err="1"/>
              <a:t>Threshold</a:t>
            </a:r>
            <a:r>
              <a:rPr lang="fi-FI" dirty="0"/>
              <a:t>: </a:t>
            </a:r>
            <a:r>
              <a:rPr lang="fi-FI" dirty="0" err="1" smtClean="0"/>
              <a:t>p</a:t>
            </a:r>
            <a:r>
              <a:rPr lang="fi-FI" dirty="0" err="1"/>
              <a:t>-value</a:t>
            </a:r>
            <a:r>
              <a:rPr lang="fi-FI" dirty="0"/>
              <a:t> = 0.005604</a:t>
            </a:r>
            <a:endParaRPr lang="fi-FI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268614" y="543972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 err="1"/>
              <a:t>Kolmogorov-Smirnov</a:t>
            </a:r>
            <a:r>
              <a:rPr lang="fi-FI" dirty="0"/>
              <a:t> </a:t>
            </a:r>
            <a:r>
              <a:rPr lang="fi-FI" dirty="0" err="1"/>
              <a:t>Test</a:t>
            </a:r>
            <a:r>
              <a:rPr lang="fi-FI" dirty="0"/>
              <a:t>:</a:t>
            </a:r>
          </a:p>
          <a:p>
            <a:r>
              <a:rPr lang="fi-FI" dirty="0" smtClean="0"/>
              <a:t>	91</a:t>
            </a:r>
            <a:r>
              <a:rPr lang="fi-FI" baseline="30000" dirty="0" smtClean="0"/>
              <a:t>st</a:t>
            </a:r>
            <a:r>
              <a:rPr lang="fi-FI" dirty="0" smtClean="0"/>
              <a:t> </a:t>
            </a:r>
            <a:r>
              <a:rPr lang="fi-FI" dirty="0" err="1" smtClean="0"/>
              <a:t>Threshold</a:t>
            </a:r>
            <a:r>
              <a:rPr lang="fi-FI" dirty="0" smtClean="0"/>
              <a:t>: </a:t>
            </a:r>
            <a:r>
              <a:rPr lang="fi-FI" dirty="0" err="1" smtClean="0"/>
              <a:t>p</a:t>
            </a:r>
            <a:r>
              <a:rPr lang="fi-FI" dirty="0" err="1"/>
              <a:t>-value</a:t>
            </a:r>
            <a:r>
              <a:rPr lang="fi-FI" dirty="0"/>
              <a:t> = </a:t>
            </a:r>
            <a:r>
              <a:rPr lang="en-US" dirty="0" smtClean="0"/>
              <a:t>0.04216</a:t>
            </a:r>
            <a:endParaRPr lang="fi-FI" dirty="0" smtClean="0"/>
          </a:p>
          <a:p>
            <a:r>
              <a:rPr lang="fi-FI" dirty="0"/>
              <a:t>	</a:t>
            </a:r>
            <a:r>
              <a:rPr lang="fi-FI" dirty="0" smtClean="0"/>
              <a:t>95</a:t>
            </a:r>
            <a:r>
              <a:rPr lang="fi-FI" baseline="30000" dirty="0" smtClean="0"/>
              <a:t>th</a:t>
            </a:r>
            <a:r>
              <a:rPr lang="fi-FI" dirty="0" smtClean="0"/>
              <a:t> </a:t>
            </a:r>
            <a:r>
              <a:rPr lang="fi-FI" dirty="0" err="1" smtClean="0"/>
              <a:t>Threshold</a:t>
            </a:r>
            <a:r>
              <a:rPr lang="fi-FI" dirty="0" smtClean="0"/>
              <a:t>: </a:t>
            </a:r>
            <a:r>
              <a:rPr lang="fi-FI" dirty="0" err="1" smtClean="0"/>
              <a:t>p-value</a:t>
            </a:r>
            <a:r>
              <a:rPr lang="fi-FI" dirty="0" smtClean="0"/>
              <a:t> = </a:t>
            </a:r>
            <a:r>
              <a:rPr lang="en-US" dirty="0" smtClean="0"/>
              <a:t>2.213 </a:t>
            </a:r>
            <a:r>
              <a:rPr lang="fi-FI" dirty="0" smtClean="0"/>
              <a:t> </a:t>
            </a:r>
            <a:r>
              <a:rPr lang="fi-FI" dirty="0"/>
              <a:t>x 10</a:t>
            </a:r>
            <a:r>
              <a:rPr lang="fi-FI" baseline="30000" dirty="0" smtClean="0"/>
              <a:t>-4 </a:t>
            </a:r>
            <a:endParaRPr lang="en-US" dirty="0" smtClean="0"/>
          </a:p>
          <a:p>
            <a:r>
              <a:rPr lang="fi-FI" dirty="0" smtClean="0"/>
              <a:t>	99</a:t>
            </a:r>
            <a:r>
              <a:rPr lang="fi-FI" baseline="30000" dirty="0" smtClean="0"/>
              <a:t>th</a:t>
            </a:r>
            <a:r>
              <a:rPr lang="fi-FI" dirty="0" smtClean="0"/>
              <a:t> </a:t>
            </a:r>
            <a:r>
              <a:rPr lang="fi-FI" dirty="0" err="1" smtClean="0"/>
              <a:t>Threshold</a:t>
            </a:r>
            <a:r>
              <a:rPr lang="fi-FI" dirty="0" smtClean="0"/>
              <a:t>: </a:t>
            </a:r>
            <a:r>
              <a:rPr lang="fi-FI" dirty="0" err="1" smtClean="0"/>
              <a:t>p</a:t>
            </a:r>
            <a:r>
              <a:rPr lang="fi-FI" dirty="0" err="1"/>
              <a:t>-value</a:t>
            </a:r>
            <a:r>
              <a:rPr lang="fi-FI" dirty="0"/>
              <a:t> = </a:t>
            </a:r>
            <a:r>
              <a:rPr lang="en-US" dirty="0"/>
              <a:t>0.012</a:t>
            </a:r>
            <a:endParaRPr lang="fi-FI" baseline="30000" dirty="0"/>
          </a:p>
        </p:txBody>
      </p:sp>
    </p:spTree>
    <p:extLst>
      <p:ext uri="{BB962C8B-B14F-4D97-AF65-F5344CB8AC3E}">
        <p14:creationId xmlns:p14="http://schemas.microsoft.com/office/powerpoint/2010/main" val="1941648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and Horizontal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320" y="1294348"/>
            <a:ext cx="3779841" cy="4581120"/>
          </a:xfrm>
          <a:prstGeom prst="rect">
            <a:avLst/>
          </a:prstGeom>
          <a:ln w="38100" cmpd="sng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2229" r="33544"/>
          <a:stretch/>
        </p:blipFill>
        <p:spPr>
          <a:xfrm>
            <a:off x="813759" y="1417638"/>
            <a:ext cx="3020772" cy="420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6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6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587" y="985980"/>
            <a:ext cx="5064038" cy="5064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5" y="-75279"/>
            <a:ext cx="9144000" cy="11113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Palmer Deep, Western Antarctic Peninsula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82838" y="6165721"/>
            <a:ext cx="220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Oliver et al. </a:t>
            </a:r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88483" y="4466376"/>
            <a:ext cx="1401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smtClean="0"/>
              <a:t>Semi-Diurnal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166226" y="4466376"/>
            <a:ext cx="963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smtClean="0"/>
              <a:t>Diurnal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51570" t="50950" r="40263" b="41081"/>
          <a:stretch/>
        </p:blipFill>
        <p:spPr>
          <a:xfrm>
            <a:off x="1154518" y="4466376"/>
            <a:ext cx="444046" cy="3616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222" y="985980"/>
            <a:ext cx="4345023" cy="517974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2" name="Group 21"/>
          <p:cNvGrpSpPr/>
          <p:nvPr/>
        </p:nvGrpSpPr>
        <p:grpSpPr>
          <a:xfrm>
            <a:off x="2015091" y="1287805"/>
            <a:ext cx="6593897" cy="4762213"/>
            <a:chOff x="2015091" y="1287805"/>
            <a:chExt cx="6593897" cy="4762213"/>
          </a:xfrm>
        </p:grpSpPr>
        <p:sp>
          <p:nvSpPr>
            <p:cNvPr id="4" name="Rectangle 3"/>
            <p:cNvSpPr/>
            <p:nvPr/>
          </p:nvSpPr>
          <p:spPr>
            <a:xfrm>
              <a:off x="4602245" y="1287805"/>
              <a:ext cx="4006743" cy="4762213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2015091" y="1287807"/>
              <a:ext cx="2587154" cy="1724622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15091" y="3116115"/>
              <a:ext cx="2587154" cy="2933903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98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ableForPowerPoi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0" t="8886" r="9407" b="73460"/>
          <a:stretch/>
        </p:blipFill>
        <p:spPr>
          <a:xfrm>
            <a:off x="764438" y="4121998"/>
            <a:ext cx="7595087" cy="2250516"/>
          </a:xfrm>
          <a:prstGeom prst="rect">
            <a:avLst/>
          </a:prstGeom>
        </p:spPr>
      </p:pic>
      <p:pic>
        <p:nvPicPr>
          <p:cNvPr id="9" name="Picture 8" descr="tableForPowerPoin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0" t="31152" r="9407" b="51246"/>
          <a:stretch/>
        </p:blipFill>
        <p:spPr>
          <a:xfrm>
            <a:off x="764439" y="1263721"/>
            <a:ext cx="7595086" cy="2243876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Generalized Linear Mixed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786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reason for div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Accumulation areas form close to divergence </a:t>
            </a:r>
          </a:p>
          <a:p>
            <a:r>
              <a:rPr lang="en-US" dirty="0" smtClean="0"/>
              <a:t>Upwelling</a:t>
            </a:r>
          </a:p>
          <a:p>
            <a:r>
              <a:rPr lang="en-US" dirty="0" smtClean="0"/>
              <a:t>Behavior </a:t>
            </a:r>
          </a:p>
          <a:p>
            <a:r>
              <a:rPr lang="en-US" dirty="0" smtClean="0"/>
              <a:t>Dispersion of zooplankton, less concentrated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4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_20150113134032.jpg"/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/>
          <a:stretch/>
        </p:blipFill>
        <p:spPr>
          <a:xfrm>
            <a:off x="-94066" y="-96742"/>
            <a:ext cx="9253744" cy="7018248"/>
          </a:xfrm>
          <a:prstGeom prst="rect">
            <a:avLst/>
          </a:prstGeom>
          <a:solidFill>
            <a:srgbClr val="FFFFFF">
              <a:shade val="85000"/>
              <a:alpha val="63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235912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Acknowledgements </a:t>
            </a:r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416933" y="4053117"/>
            <a:ext cx="1974969" cy="1986867"/>
            <a:chOff x="9334500" y="3194050"/>
            <a:chExt cx="2108200" cy="2120900"/>
          </a:xfrm>
        </p:grpSpPr>
        <p:sp>
          <p:nvSpPr>
            <p:cNvPr id="6" name="Oval 5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9" name="Picture 8" descr="LOG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3768916" y="2180246"/>
            <a:ext cx="2660806" cy="1706066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CEOE-3L-Centered-Color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1" r="-1"/>
          <a:stretch/>
        </p:blipFill>
        <p:spPr>
          <a:xfrm>
            <a:off x="185441" y="3120753"/>
            <a:ext cx="2710556" cy="10843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Original_U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1" y="2180246"/>
            <a:ext cx="3058078" cy="1015325"/>
          </a:xfrm>
          <a:prstGeom prst="rect">
            <a:avLst/>
          </a:prstGeom>
        </p:spPr>
      </p:pic>
      <p:pic>
        <p:nvPicPr>
          <p:cNvPr id="10" name="Picture 9" descr="orb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89" y="2272173"/>
            <a:ext cx="1890920" cy="1932940"/>
          </a:xfrm>
          <a:prstGeom prst="rect">
            <a:avLst/>
          </a:prstGeom>
        </p:spPr>
      </p:pic>
      <p:pic>
        <p:nvPicPr>
          <p:cNvPr id="17" name="Picture 16" descr="Screen Shot 2017-07-10 at 3.09.0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7" y="4712555"/>
            <a:ext cx="2552700" cy="1498600"/>
          </a:xfrm>
          <a:prstGeom prst="rect">
            <a:avLst/>
          </a:prstGeom>
        </p:spPr>
      </p:pic>
      <p:pic>
        <p:nvPicPr>
          <p:cNvPr id="18" name="Picture 17" descr="Screen Shot 2017-07-10 at 3.09.1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7638"/>
            <a:ext cx="3726265" cy="41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5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rtekTechnicalNot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r="5523"/>
          <a:stretch/>
        </p:blipFill>
        <p:spPr>
          <a:xfrm>
            <a:off x="2986702" y="1641926"/>
            <a:ext cx="3509162" cy="505685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nortekTechnicalNote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38" y="198753"/>
            <a:ext cx="3984189" cy="120641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241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7824"/>
            <a:ext cx="8229600" cy="452076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Lagrangian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Coherent Structures</a:t>
            </a:r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ftle_gri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3" t="5555" r="25875" b="8148"/>
          <a:stretch/>
        </p:blipFill>
        <p:spPr>
          <a:xfrm>
            <a:off x="127001" y="706966"/>
            <a:ext cx="4229100" cy="5918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9250" y="2841625"/>
            <a:ext cx="102658" cy="889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43276" y="5217748"/>
            <a:ext cx="1919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= 00:00 hours                    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= 12:00 hours</a:t>
            </a:r>
            <a:endParaRPr lang="en-US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50" y="2943742"/>
            <a:ext cx="3683000" cy="2312106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/>
        </p:nvSpPr>
        <p:spPr>
          <a:xfrm>
            <a:off x="5842000" y="4575810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6035802" y="4631741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743700" y="4781703"/>
            <a:ext cx="247904" cy="2220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007350" y="4682541"/>
            <a:ext cx="247904" cy="2220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6832600" y="473090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8095996" y="4631741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7607046" y="3628441"/>
            <a:ext cx="146304" cy="1499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397496" y="3703422"/>
            <a:ext cx="146304" cy="1499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6660642" y="3806241"/>
            <a:ext cx="146304" cy="1499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498338" y="3509163"/>
            <a:ext cx="146304" cy="1499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5801715" y="5375910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82106" y="3016250"/>
            <a:ext cx="1133094" cy="7621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077964" y="2943742"/>
            <a:ext cx="402336" cy="457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6832600" y="3659125"/>
            <a:ext cx="488950" cy="684275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19850" y="3690722"/>
            <a:ext cx="215900" cy="316128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>
            <a:spLocks noChangeAspect="1"/>
          </p:cNvSpPr>
          <p:nvPr/>
        </p:nvSpPr>
        <p:spPr>
          <a:xfrm>
            <a:off x="5808065" y="5685841"/>
            <a:ext cx="146304" cy="1499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639310" y="2585483"/>
            <a:ext cx="1133094" cy="7621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89092" y="397934"/>
            <a:ext cx="2330958" cy="233172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937447" y="19596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6350936" y="19596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6777125" y="19596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190614" y="19596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5939310" y="15278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6352799" y="15278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6778988" y="15278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7192477" y="15278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5945406" y="10579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6358895" y="10579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6785084" y="10579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7198573" y="10579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5943035" y="588019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6356524" y="588019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6782713" y="588019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7196202" y="588019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7609714" y="19596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7611577" y="15278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7617673" y="10579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7615302" y="588019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937447" y="23914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6350936" y="23914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6777125" y="23914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7190614" y="23914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7609714" y="23914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5400000">
            <a:off x="7810764" y="137366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8</a:t>
            </a:r>
            <a:r>
              <a:rPr lang="en-US" b="1" dirty="0" smtClean="0">
                <a:latin typeface="Times New Roman"/>
                <a:cs typeface="Times New Roman"/>
              </a:rPr>
              <a:t>00 m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58738" y="271831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8</a:t>
            </a:r>
            <a:r>
              <a:rPr lang="en-US" b="1" dirty="0" smtClean="0">
                <a:latin typeface="Times New Roman"/>
                <a:cs typeface="Times New Roman"/>
              </a:rPr>
              <a:t>00 m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20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6" y="239796"/>
            <a:ext cx="4044632" cy="63531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28" t="5875"/>
          <a:stretch/>
        </p:blipFill>
        <p:spPr>
          <a:xfrm>
            <a:off x="4000500" y="1270000"/>
            <a:ext cx="5143500" cy="5196277"/>
          </a:xfrm>
          <a:prstGeom prst="rect">
            <a:avLst/>
          </a:prstGeom>
        </p:spPr>
      </p:pic>
      <p:pic>
        <p:nvPicPr>
          <p:cNvPr id="6" name="Picture 10" descr="IMGP01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7" y="3543300"/>
            <a:ext cx="1165412" cy="9906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68327" y="-8465"/>
            <a:ext cx="84740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Tidal Dependence on Penguin </a:t>
            </a:r>
          </a:p>
          <a:p>
            <a:pPr algn="r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Foraging Behavior?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427" y="2792416"/>
            <a:ext cx="1039768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Diurnal</a:t>
            </a:r>
            <a:endParaRPr lang="en-US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427" y="5939255"/>
            <a:ext cx="1666567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Semi-Diurnal</a:t>
            </a:r>
            <a:endParaRPr lang="en-US" sz="2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93143" y="6362820"/>
            <a:ext cx="194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/>
                <a:cs typeface="Times New Roman"/>
              </a:rPr>
              <a:t>Oliver et al., 2013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42000" y="2901950"/>
            <a:ext cx="1574800" cy="1079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91200" y="4654550"/>
            <a:ext cx="1574800" cy="1079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22440" y="3004810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/>
                <a:cs typeface="Times New Roman"/>
              </a:rPr>
              <a:t>January 2014</a:t>
            </a:r>
            <a:endParaRPr lang="en-US" sz="1200" b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7233" y="4749800"/>
            <a:ext cx="115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/>
                <a:cs typeface="Times New Roman"/>
              </a:rPr>
              <a:t>February 2014</a:t>
            </a:r>
            <a:endParaRPr lang="en-US" sz="1200" b="1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6476" y="1256040"/>
            <a:ext cx="1194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/>
                <a:cs typeface="Times New Roman"/>
              </a:rPr>
              <a:t>December 2013</a:t>
            </a:r>
            <a:endParaRPr lang="en-US" sz="1200" b="1" dirty="0"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2500" y="406400"/>
            <a:ext cx="419100" cy="36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92500" y="3606800"/>
            <a:ext cx="419100" cy="36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5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31963"/>
            <a:ext cx="4008480" cy="4581120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854" y="1831963"/>
            <a:ext cx="4008480" cy="458112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8513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10138" y="1668307"/>
            <a:ext cx="4049164" cy="4226577"/>
            <a:chOff x="4810138" y="1527199"/>
            <a:chExt cx="4049164" cy="4226577"/>
          </a:xfrm>
        </p:grpSpPr>
        <p:sp>
          <p:nvSpPr>
            <p:cNvPr id="4" name="TextBox 3"/>
            <p:cNvSpPr txBox="1"/>
            <p:nvPr/>
          </p:nvSpPr>
          <p:spPr>
            <a:xfrm rot="5400000">
              <a:off x="8205881" y="3466619"/>
              <a:ext cx="1062905" cy="243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Times New Roman"/>
                  <a:cs typeface="Times New Roman"/>
                </a:rPr>
                <a:t>FTLE (day</a:t>
              </a:r>
              <a:r>
                <a:rPr lang="en-US" sz="1600" b="1" baseline="30000" dirty="0" smtClean="0">
                  <a:latin typeface="Times New Roman"/>
                  <a:cs typeface="Times New Roman"/>
                </a:rPr>
                <a:t>-1</a:t>
              </a:r>
              <a:r>
                <a:rPr lang="en-US" sz="1600" b="1" dirty="0" smtClean="0">
                  <a:latin typeface="Times New Roman"/>
                  <a:cs typeface="Times New Roman"/>
                </a:rPr>
                <a:t>)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pic>
          <p:nvPicPr>
            <p:cNvPr id="5" name="Picture 4" descr="ftle_jan_27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2" t="6863" r="20006" b="10621"/>
            <a:stretch/>
          </p:blipFill>
          <p:spPr>
            <a:xfrm>
              <a:off x="4810138" y="1689322"/>
              <a:ext cx="3442879" cy="4064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12481" y="1527199"/>
              <a:ext cx="377026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1200" b="1" dirty="0" smtClean="0">
                  <a:latin typeface="Times New Roman"/>
                  <a:cs typeface="Times New Roman"/>
                </a:rPr>
                <a:t>4.0</a:t>
              </a:r>
            </a:p>
            <a:p>
              <a:pPr>
                <a:lnSpc>
                  <a:spcPct val="250000"/>
                </a:lnSpc>
              </a:pPr>
              <a:r>
                <a:rPr lang="en-US" sz="1200" b="1" dirty="0" smtClean="0">
                  <a:latin typeface="Times New Roman"/>
                  <a:cs typeface="Times New Roman"/>
                </a:rPr>
                <a:t>3.5</a:t>
              </a:r>
            </a:p>
            <a:p>
              <a:pPr>
                <a:lnSpc>
                  <a:spcPct val="250000"/>
                </a:lnSpc>
              </a:pPr>
              <a:r>
                <a:rPr lang="en-US" sz="1200" b="1" dirty="0" smtClean="0">
                  <a:latin typeface="Times New Roman"/>
                  <a:cs typeface="Times New Roman"/>
                </a:rPr>
                <a:t>3.0</a:t>
              </a:r>
            </a:p>
            <a:p>
              <a:pPr>
                <a:lnSpc>
                  <a:spcPct val="250000"/>
                </a:lnSpc>
              </a:pPr>
              <a:r>
                <a:rPr lang="en-US" sz="1200" b="1" dirty="0" smtClean="0">
                  <a:latin typeface="Times New Roman"/>
                  <a:cs typeface="Times New Roman"/>
                </a:rPr>
                <a:t>2.5</a:t>
              </a:r>
            </a:p>
            <a:p>
              <a:pPr>
                <a:lnSpc>
                  <a:spcPct val="250000"/>
                </a:lnSpc>
              </a:pPr>
              <a:r>
                <a:rPr lang="en-US" sz="1200" b="1" dirty="0" smtClean="0">
                  <a:latin typeface="Times New Roman"/>
                  <a:cs typeface="Times New Roman"/>
                </a:rPr>
                <a:t>2.0</a:t>
              </a:r>
            </a:p>
            <a:p>
              <a:pPr>
                <a:lnSpc>
                  <a:spcPct val="250000"/>
                </a:lnSpc>
              </a:pPr>
              <a:r>
                <a:rPr lang="en-US" sz="1200" b="1" dirty="0" smtClean="0">
                  <a:latin typeface="Times New Roman"/>
                  <a:cs typeface="Times New Roman"/>
                </a:rPr>
                <a:t>1.5</a:t>
              </a:r>
            </a:p>
            <a:p>
              <a:pPr>
                <a:lnSpc>
                  <a:spcPct val="250000"/>
                </a:lnSpc>
              </a:pPr>
              <a:r>
                <a:rPr lang="en-US" sz="1200" b="1" dirty="0" smtClean="0">
                  <a:latin typeface="Times New Roman"/>
                  <a:cs typeface="Times New Roman"/>
                </a:rPr>
                <a:t>1.0</a:t>
              </a:r>
            </a:p>
            <a:p>
              <a:pPr>
                <a:lnSpc>
                  <a:spcPct val="250000"/>
                </a:lnSpc>
              </a:pPr>
              <a:r>
                <a:rPr lang="en-US" sz="1200" b="1" dirty="0" smtClean="0">
                  <a:latin typeface="Times New Roman"/>
                  <a:cs typeface="Times New Roman"/>
                </a:rPr>
                <a:t>0.5</a:t>
              </a:r>
            </a:p>
            <a:p>
              <a:pPr>
                <a:lnSpc>
                  <a:spcPct val="250000"/>
                </a:lnSpc>
              </a:pPr>
              <a:r>
                <a:rPr lang="en-US" sz="1200" b="1" dirty="0" smtClean="0">
                  <a:latin typeface="Times New Roman"/>
                  <a:cs typeface="Times New Roman"/>
                </a:rPr>
                <a:t>0</a:t>
              </a:r>
              <a:endParaRPr lang="en-US" sz="12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Zooplankton are associated with repulsive Lagrangian coherent structures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1281206" y="3089400"/>
            <a:ext cx="4301201" cy="178325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>
            <a:off x="7186650" y="2098899"/>
            <a:ext cx="1939576" cy="91785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16" y="1522345"/>
            <a:ext cx="4357584" cy="4581120"/>
          </a:xfrm>
          <a:prstGeom prst="rect">
            <a:avLst/>
          </a:prstGeom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253114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/>
          <p:nvPr/>
        </p:nvGrpSpPr>
        <p:grpSpPr>
          <a:xfrm>
            <a:off x="3647216" y="2248533"/>
            <a:ext cx="3661724" cy="3694990"/>
            <a:chOff x="4108254" y="2299333"/>
            <a:chExt cx="3661724" cy="3694990"/>
          </a:xfrm>
        </p:grpSpPr>
        <p:sp>
          <p:nvSpPr>
            <p:cNvPr id="4" name="Freeform 3"/>
            <p:cNvSpPr/>
            <p:nvPr/>
          </p:nvSpPr>
          <p:spPr>
            <a:xfrm>
              <a:off x="6780322" y="2579757"/>
              <a:ext cx="989656" cy="3216620"/>
            </a:xfrm>
            <a:custGeom>
              <a:avLst/>
              <a:gdLst>
                <a:gd name="connsiteX0" fmla="*/ 989656 w 989656"/>
                <a:gd name="connsiteY0" fmla="*/ 3216620 h 3216620"/>
                <a:gd name="connsiteX1" fmla="*/ 214426 w 989656"/>
                <a:gd name="connsiteY1" fmla="*/ 2144413 h 3216620"/>
                <a:gd name="connsiteX2" fmla="*/ 115460 w 989656"/>
                <a:gd name="connsiteY2" fmla="*/ 1006225 h 3216620"/>
                <a:gd name="connsiteX3" fmla="*/ 907184 w 989656"/>
                <a:gd name="connsiteY3" fmla="*/ 0 h 321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9656" h="3216620">
                  <a:moveTo>
                    <a:pt x="989656" y="3216620"/>
                  </a:moveTo>
                  <a:cubicBezTo>
                    <a:pt x="674890" y="2864716"/>
                    <a:pt x="360125" y="2512812"/>
                    <a:pt x="214426" y="2144413"/>
                  </a:cubicBezTo>
                  <a:cubicBezTo>
                    <a:pt x="68727" y="1776014"/>
                    <a:pt x="0" y="1363627"/>
                    <a:pt x="115460" y="1006225"/>
                  </a:cubicBezTo>
                  <a:cubicBezTo>
                    <a:pt x="230920" y="648823"/>
                    <a:pt x="907184" y="0"/>
                    <a:pt x="907184" y="0"/>
                  </a:cubicBezTo>
                </a:path>
              </a:pathLst>
            </a:custGeom>
            <a:ln w="41275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4108254" y="2299333"/>
              <a:ext cx="3117413" cy="888007"/>
            </a:xfrm>
            <a:custGeom>
              <a:avLst/>
              <a:gdLst>
                <a:gd name="connsiteX0" fmla="*/ 0 w 3117413"/>
                <a:gd name="connsiteY0" fmla="*/ 82478 h 888007"/>
                <a:gd name="connsiteX1" fmla="*/ 1599942 w 3117413"/>
                <a:gd name="connsiteY1" fmla="*/ 874261 h 888007"/>
                <a:gd name="connsiteX2" fmla="*/ 3117413 w 3117413"/>
                <a:gd name="connsiteY2" fmla="*/ 0 h 888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17413" h="888007">
                  <a:moveTo>
                    <a:pt x="0" y="82478"/>
                  </a:moveTo>
                  <a:cubicBezTo>
                    <a:pt x="540186" y="485242"/>
                    <a:pt x="1080373" y="888007"/>
                    <a:pt x="1599942" y="874261"/>
                  </a:cubicBezTo>
                  <a:cubicBezTo>
                    <a:pt x="2119511" y="860515"/>
                    <a:pt x="3117413" y="0"/>
                    <a:pt x="3117413" y="0"/>
                  </a:cubicBezTo>
                </a:path>
              </a:pathLst>
            </a:custGeom>
            <a:ln w="41275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190725" y="4622448"/>
              <a:ext cx="3133908" cy="1371875"/>
            </a:xfrm>
            <a:custGeom>
              <a:avLst/>
              <a:gdLst>
                <a:gd name="connsiteX0" fmla="*/ 3133908 w 3133908"/>
                <a:gd name="connsiteY0" fmla="*/ 1371875 h 1371875"/>
                <a:gd name="connsiteX1" fmla="*/ 1962816 w 3133908"/>
                <a:gd name="connsiteY1" fmla="*/ 283173 h 1371875"/>
                <a:gd name="connsiteX2" fmla="*/ 1154598 w 3133908"/>
                <a:gd name="connsiteY2" fmla="*/ 19245 h 1371875"/>
                <a:gd name="connsiteX3" fmla="*/ 0 w 3133908"/>
                <a:gd name="connsiteY3" fmla="*/ 398641 h 137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3908" h="1371875">
                  <a:moveTo>
                    <a:pt x="3133908" y="1371875"/>
                  </a:moveTo>
                  <a:cubicBezTo>
                    <a:pt x="2713304" y="940243"/>
                    <a:pt x="2292701" y="508611"/>
                    <a:pt x="1962816" y="283173"/>
                  </a:cubicBezTo>
                  <a:cubicBezTo>
                    <a:pt x="1632931" y="57735"/>
                    <a:pt x="1481734" y="0"/>
                    <a:pt x="1154598" y="19245"/>
                  </a:cubicBezTo>
                  <a:cubicBezTo>
                    <a:pt x="827462" y="38490"/>
                    <a:pt x="0" y="398641"/>
                    <a:pt x="0" y="398641"/>
                  </a:cubicBezTo>
                </a:path>
              </a:pathLst>
            </a:custGeom>
            <a:ln w="41275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1217064" y="2399742"/>
            <a:ext cx="6009404" cy="3593268"/>
            <a:chOff x="1678102" y="2450542"/>
            <a:chExt cx="6009404" cy="3593268"/>
          </a:xfrm>
        </p:grpSpPr>
        <p:sp>
          <p:nvSpPr>
            <p:cNvPr id="6" name="Freeform 5"/>
            <p:cNvSpPr/>
            <p:nvPr/>
          </p:nvSpPr>
          <p:spPr>
            <a:xfrm>
              <a:off x="1678102" y="2450542"/>
              <a:ext cx="6009404" cy="3593268"/>
            </a:xfrm>
            <a:custGeom>
              <a:avLst/>
              <a:gdLst>
                <a:gd name="connsiteX0" fmla="*/ 6009404 w 6009404"/>
                <a:gd name="connsiteY0" fmla="*/ 3593268 h 3593268"/>
                <a:gd name="connsiteX1" fmla="*/ 3716704 w 6009404"/>
                <a:gd name="connsiteY1" fmla="*/ 1052962 h 3593268"/>
                <a:gd name="connsiteX2" fmla="*/ 1869348 w 6009404"/>
                <a:gd name="connsiteY2" fmla="*/ 79728 h 3593268"/>
                <a:gd name="connsiteX3" fmla="*/ 351877 w 6009404"/>
                <a:gd name="connsiteY3" fmla="*/ 574593 h 3593268"/>
                <a:gd name="connsiteX4" fmla="*/ 236417 w 6009404"/>
                <a:gd name="connsiteY4" fmla="*/ 2092178 h 3593268"/>
                <a:gd name="connsiteX5" fmla="*/ 1770382 w 6009404"/>
                <a:gd name="connsiteY5" fmla="*/ 2867466 h 359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9404" h="3593268">
                  <a:moveTo>
                    <a:pt x="6009404" y="3593268"/>
                  </a:moveTo>
                  <a:cubicBezTo>
                    <a:pt x="5208058" y="2615910"/>
                    <a:pt x="4406713" y="1638552"/>
                    <a:pt x="3716704" y="1052962"/>
                  </a:cubicBezTo>
                  <a:cubicBezTo>
                    <a:pt x="3026695" y="467372"/>
                    <a:pt x="2430153" y="159456"/>
                    <a:pt x="1869348" y="79728"/>
                  </a:cubicBezTo>
                  <a:cubicBezTo>
                    <a:pt x="1308544" y="0"/>
                    <a:pt x="624032" y="239185"/>
                    <a:pt x="351877" y="574593"/>
                  </a:cubicBezTo>
                  <a:cubicBezTo>
                    <a:pt x="79722" y="910001"/>
                    <a:pt x="0" y="1710033"/>
                    <a:pt x="236417" y="2092178"/>
                  </a:cubicBezTo>
                  <a:cubicBezTo>
                    <a:pt x="472834" y="2474323"/>
                    <a:pt x="1770382" y="2867466"/>
                    <a:pt x="1770382" y="2867466"/>
                  </a:cubicBezTo>
                </a:path>
              </a:pathLst>
            </a:custGeom>
            <a:ln w="41275">
              <a:solidFill>
                <a:srgbClr val="FF0000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10800000">
              <a:off x="7118063" y="5345671"/>
              <a:ext cx="107209" cy="104638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 w="lg" len="med"/>
            </a:ln>
            <a:effectLst/>
            <a:scene3d>
              <a:camera prst="orthographicFront">
                <a:rot lat="0" lon="0" rev="2105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588479" y="2579757"/>
              <a:ext cx="182436" cy="1588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 w="lg" len="med"/>
            </a:ln>
            <a:effectLst/>
            <a:scene3d>
              <a:camera prst="orthographicFront">
                <a:rot lat="0" lon="0" rev="2075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9"/>
          <p:cNvGrpSpPr/>
          <p:nvPr/>
        </p:nvGrpSpPr>
        <p:grpSpPr>
          <a:xfrm>
            <a:off x="1145589" y="2116569"/>
            <a:ext cx="6146856" cy="2872965"/>
            <a:chOff x="1606627" y="2167369"/>
            <a:chExt cx="6146856" cy="2872965"/>
          </a:xfrm>
        </p:grpSpPr>
        <p:sp>
          <p:nvSpPr>
            <p:cNvPr id="7" name="Freeform 6"/>
            <p:cNvSpPr/>
            <p:nvPr/>
          </p:nvSpPr>
          <p:spPr>
            <a:xfrm>
              <a:off x="1606627" y="2167369"/>
              <a:ext cx="6146856" cy="2872965"/>
            </a:xfrm>
            <a:custGeom>
              <a:avLst/>
              <a:gdLst>
                <a:gd name="connsiteX0" fmla="*/ 6146856 w 6146856"/>
                <a:gd name="connsiteY0" fmla="*/ 0 h 2872965"/>
                <a:gd name="connsiteX1" fmla="*/ 3804673 w 6146856"/>
                <a:gd name="connsiteY1" fmla="*/ 1962964 h 2872965"/>
                <a:gd name="connsiteX2" fmla="*/ 1676915 w 6146856"/>
                <a:gd name="connsiteY2" fmla="*/ 2820729 h 2872965"/>
                <a:gd name="connsiteX3" fmla="*/ 340880 w 6146856"/>
                <a:gd name="connsiteY3" fmla="*/ 2276378 h 2872965"/>
                <a:gd name="connsiteX4" fmla="*/ 159444 w 6146856"/>
                <a:gd name="connsiteY4" fmla="*/ 874261 h 2872965"/>
                <a:gd name="connsiteX5" fmla="*/ 1297547 w 6146856"/>
                <a:gd name="connsiteY5" fmla="*/ 280424 h 287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46856" h="2872965">
                  <a:moveTo>
                    <a:pt x="6146856" y="0"/>
                  </a:moveTo>
                  <a:cubicBezTo>
                    <a:pt x="5348259" y="746421"/>
                    <a:pt x="4549663" y="1492842"/>
                    <a:pt x="3804673" y="1962964"/>
                  </a:cubicBezTo>
                  <a:cubicBezTo>
                    <a:pt x="3059683" y="2433086"/>
                    <a:pt x="2254214" y="2768493"/>
                    <a:pt x="1676915" y="2820729"/>
                  </a:cubicBezTo>
                  <a:cubicBezTo>
                    <a:pt x="1099616" y="2872965"/>
                    <a:pt x="593792" y="2600789"/>
                    <a:pt x="340880" y="2276378"/>
                  </a:cubicBezTo>
                  <a:cubicBezTo>
                    <a:pt x="87968" y="1951967"/>
                    <a:pt x="0" y="1206920"/>
                    <a:pt x="159444" y="874261"/>
                  </a:cubicBezTo>
                  <a:cubicBezTo>
                    <a:pt x="318888" y="541602"/>
                    <a:pt x="1297547" y="280424"/>
                    <a:pt x="1297547" y="280424"/>
                  </a:cubicBezTo>
                </a:path>
              </a:pathLst>
            </a:custGeom>
            <a:ln w="41275">
              <a:solidFill>
                <a:srgbClr val="0000FF"/>
              </a:solidFill>
              <a:prstDash val="solid"/>
              <a:headEnd type="triangl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rot="10140000">
              <a:off x="3479976" y="4942537"/>
              <a:ext cx="200267" cy="0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32"/>
          <p:cNvGrpSpPr/>
          <p:nvPr/>
        </p:nvGrpSpPr>
        <p:grpSpPr>
          <a:xfrm>
            <a:off x="1707580" y="2858866"/>
            <a:ext cx="2901801" cy="1712781"/>
            <a:chOff x="2168618" y="2909666"/>
            <a:chExt cx="2901801" cy="1712781"/>
          </a:xfrm>
        </p:grpSpPr>
        <p:sp>
          <p:nvSpPr>
            <p:cNvPr id="21" name="Freeform 20"/>
            <p:cNvSpPr/>
            <p:nvPr/>
          </p:nvSpPr>
          <p:spPr>
            <a:xfrm>
              <a:off x="3860840" y="2909667"/>
              <a:ext cx="1209579" cy="1484594"/>
            </a:xfrm>
            <a:custGeom>
              <a:avLst/>
              <a:gdLst>
                <a:gd name="connsiteX0" fmla="*/ 65977 w 1209579"/>
                <a:gd name="connsiteY0" fmla="*/ 1484594 h 1484594"/>
                <a:gd name="connsiteX1" fmla="*/ 1105115 w 1209579"/>
                <a:gd name="connsiteY1" fmla="*/ 940242 h 1484594"/>
                <a:gd name="connsiteX2" fmla="*/ 692759 w 1209579"/>
                <a:gd name="connsiteY2" fmla="*/ 395891 h 1484594"/>
                <a:gd name="connsiteX3" fmla="*/ 0 w 1209579"/>
                <a:gd name="connsiteY3" fmla="*/ 0 h 14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579" h="1484594">
                  <a:moveTo>
                    <a:pt x="65977" y="1484594"/>
                  </a:moveTo>
                  <a:cubicBezTo>
                    <a:pt x="533314" y="1303143"/>
                    <a:pt x="1000651" y="1121692"/>
                    <a:pt x="1105115" y="940242"/>
                  </a:cubicBezTo>
                  <a:cubicBezTo>
                    <a:pt x="1209579" y="758792"/>
                    <a:pt x="876945" y="552598"/>
                    <a:pt x="692759" y="395891"/>
                  </a:cubicBezTo>
                  <a:cubicBezTo>
                    <a:pt x="508573" y="239184"/>
                    <a:pt x="0" y="0"/>
                    <a:pt x="0" y="0"/>
                  </a:cubicBezTo>
                </a:path>
              </a:pathLst>
            </a:custGeom>
            <a:ln w="41275">
              <a:solidFill>
                <a:schemeClr val="tx1"/>
              </a:solidFill>
              <a:headEnd type="triangle" w="lg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flipH="1">
              <a:off x="2168618" y="2909666"/>
              <a:ext cx="1692221" cy="1712781"/>
            </a:xfrm>
            <a:prstGeom prst="arc">
              <a:avLst>
                <a:gd name="adj1" fmla="val 15930742"/>
                <a:gd name="adj2" fmla="val 5621483"/>
              </a:avLst>
            </a:prstGeom>
            <a:ln w="41275">
              <a:solidFill>
                <a:schemeClr val="tx1"/>
              </a:solidFill>
              <a:headEnd type="triangle" w="lg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Arc 23"/>
          <p:cNvSpPr/>
          <p:nvPr/>
        </p:nvSpPr>
        <p:spPr>
          <a:xfrm>
            <a:off x="2387032" y="3187340"/>
            <a:ext cx="1094296" cy="918944"/>
          </a:xfrm>
          <a:prstGeom prst="arc">
            <a:avLst>
              <a:gd name="adj1" fmla="val 88230"/>
              <a:gd name="adj2" fmla="val 21585112"/>
            </a:avLst>
          </a:prstGeom>
          <a:ln w="41275">
            <a:solidFill>
              <a:schemeClr val="tx1"/>
            </a:solidFill>
            <a:prstDash val="solid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26"/>
          <p:cNvGrpSpPr/>
          <p:nvPr/>
        </p:nvGrpSpPr>
        <p:grpSpPr>
          <a:xfrm>
            <a:off x="2473142" y="3432622"/>
            <a:ext cx="547635" cy="461665"/>
            <a:chOff x="2934180" y="3483422"/>
            <a:chExt cx="547635" cy="461665"/>
          </a:xfrm>
        </p:grpSpPr>
        <p:sp>
          <p:nvSpPr>
            <p:cNvPr id="15" name="Oval 14"/>
            <p:cNvSpPr/>
            <p:nvPr/>
          </p:nvSpPr>
          <p:spPr>
            <a:xfrm>
              <a:off x="3316873" y="3641817"/>
              <a:ext cx="164942" cy="1484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34180" y="3483422"/>
              <a:ext cx="3826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</a:t>
              </a:r>
            </a:p>
          </p:txBody>
        </p:sp>
      </p:grp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39690"/>
            <a:ext cx="8229600" cy="1322388"/>
          </a:xfr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Dynamical Systems Approach:</a:t>
            </a:r>
            <a:br>
              <a:rPr lang="en-US" dirty="0"/>
            </a:br>
            <a:r>
              <a:rPr lang="en-US" dirty="0"/>
              <a:t>Fixed Points and Transport Pathways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74136" y="5531345"/>
            <a:ext cx="1399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Elliptical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61949" y="5531345"/>
            <a:ext cx="1758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Hyperbolic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57024" y="5880023"/>
            <a:ext cx="1524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Repelling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RLCS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20012" y="1228203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ALCS</a:t>
            </a:r>
          </a:p>
          <a:p>
            <a:pPr algn="ctr"/>
            <a:r>
              <a:rPr lang="en-US" sz="2800" dirty="0">
                <a:solidFill>
                  <a:srgbClr val="0000FF"/>
                </a:solidFill>
              </a:rPr>
              <a:t>Attracting</a:t>
            </a: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 rot="3180000">
            <a:off x="5289519" y="2585345"/>
            <a:ext cx="103249" cy="2392934"/>
          </a:xfrm>
          <a:prstGeom prst="ellipse">
            <a:avLst/>
          </a:prstGeom>
          <a:solidFill>
            <a:srgbClr val="FFFFA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 rot="3180000">
            <a:off x="5160890" y="2983612"/>
            <a:ext cx="273258" cy="1656791"/>
          </a:xfrm>
          <a:prstGeom prst="ellipse">
            <a:avLst/>
          </a:prstGeom>
          <a:solidFill>
            <a:srgbClr val="FFFFA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5005634" y="3467951"/>
            <a:ext cx="661078" cy="661078"/>
          </a:xfrm>
          <a:prstGeom prst="ellipse">
            <a:avLst/>
          </a:prstGeom>
          <a:solidFill>
            <a:srgbClr val="FFFFA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27"/>
          <p:cNvGrpSpPr/>
          <p:nvPr/>
        </p:nvGrpSpPr>
        <p:grpSpPr>
          <a:xfrm>
            <a:off x="5148509" y="3745827"/>
            <a:ext cx="382693" cy="612342"/>
            <a:chOff x="5609547" y="3796627"/>
            <a:chExt cx="382693" cy="612342"/>
          </a:xfrm>
        </p:grpSpPr>
        <p:sp>
          <p:nvSpPr>
            <p:cNvPr id="19" name="Oval 18"/>
            <p:cNvSpPr/>
            <p:nvPr/>
          </p:nvSpPr>
          <p:spPr>
            <a:xfrm>
              <a:off x="5724691" y="3796627"/>
              <a:ext cx="164942" cy="1484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09547" y="3947304"/>
              <a:ext cx="3826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800727" y="3201512"/>
            <a:ext cx="18860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Lagrangian Coherent Structures </a:t>
            </a:r>
          </a:p>
          <a:p>
            <a:pPr algn="ctr"/>
            <a:r>
              <a:rPr lang="en-US" sz="2800" dirty="0"/>
              <a:t>(LCS)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3773" y="5096043"/>
            <a:ext cx="1343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Fixed Points:</a:t>
            </a:r>
          </a:p>
        </p:txBody>
      </p:sp>
    </p:spTree>
    <p:extLst>
      <p:ext uri="{BB962C8B-B14F-4D97-AF65-F5344CB8AC3E}">
        <p14:creationId xmlns:p14="http://schemas.microsoft.com/office/powerpoint/2010/main" val="7423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7" grpId="0"/>
      <p:bldP spid="38" grpId="0"/>
      <p:bldP spid="40" grpId="0"/>
      <p:bldP spid="43" grpId="0" animBg="1"/>
      <p:bldP spid="42" grpId="0" animBg="1"/>
      <p:bldP spid="42" grpId="1" animBg="1"/>
      <p:bldP spid="41" grpId="0" animBg="1"/>
      <p:bldP spid="41" grpId="1" animBg="1"/>
      <p:bldP spid="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7824"/>
            <a:ext cx="8229600" cy="452076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Lagrangian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Coherent Structures</a:t>
            </a:r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533" y="2070100"/>
            <a:ext cx="28278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Finite </a:t>
            </a:r>
            <a:r>
              <a:rPr lang="en-US" b="1" dirty="0">
                <a:latin typeface="Times New Roman"/>
                <a:cs typeface="Times New Roman"/>
              </a:rPr>
              <a:t>T</a:t>
            </a:r>
            <a:r>
              <a:rPr lang="en-US" b="1" dirty="0" smtClean="0">
                <a:latin typeface="Times New Roman"/>
                <a:cs typeface="Times New Roman"/>
              </a:rPr>
              <a:t>ime </a:t>
            </a:r>
            <a:r>
              <a:rPr lang="en-US" b="1" dirty="0" err="1">
                <a:latin typeface="Times New Roman"/>
                <a:cs typeface="Times New Roman"/>
              </a:rPr>
              <a:t>Lyapunov</a:t>
            </a: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en-US" b="1" dirty="0" smtClean="0">
                <a:latin typeface="Times New Roman"/>
                <a:cs typeface="Times New Roman"/>
              </a:rPr>
              <a:t>Exponent (FTLE)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sz="1600" i="1" dirty="0" smtClean="0">
              <a:latin typeface="Times New Roman"/>
              <a:cs typeface="Times New Roman"/>
            </a:endParaRPr>
          </a:p>
          <a:p>
            <a:r>
              <a:rPr lang="en-US" sz="1600" i="1" dirty="0" smtClean="0">
                <a:latin typeface="Times New Roman"/>
                <a:cs typeface="Times New Roman"/>
              </a:rPr>
              <a:t>The </a:t>
            </a:r>
            <a:r>
              <a:rPr lang="en-US" sz="1600" i="1" dirty="0">
                <a:latin typeface="Times New Roman"/>
                <a:cs typeface="Times New Roman"/>
              </a:rPr>
              <a:t>FTLE field measures maximal linear </a:t>
            </a:r>
            <a:r>
              <a:rPr lang="en-US" sz="1600" i="1" dirty="0" smtClean="0">
                <a:latin typeface="Times New Roman"/>
                <a:cs typeface="Times New Roman"/>
              </a:rPr>
              <a:t>attraction </a:t>
            </a:r>
            <a:r>
              <a:rPr lang="en-US" sz="1600" i="1" dirty="0">
                <a:latin typeface="Times New Roman"/>
                <a:cs typeface="Times New Roman"/>
              </a:rPr>
              <a:t>between </a:t>
            </a:r>
            <a:r>
              <a:rPr lang="en-US" sz="1600" i="1" dirty="0" smtClean="0">
                <a:latin typeface="Times New Roman"/>
                <a:cs typeface="Times New Roman"/>
              </a:rPr>
              <a:t>initially </a:t>
            </a:r>
            <a:r>
              <a:rPr lang="en-US" sz="1600" i="1" dirty="0">
                <a:latin typeface="Times New Roman"/>
                <a:cs typeface="Times New Roman"/>
              </a:rPr>
              <a:t>neighboring </a:t>
            </a:r>
            <a:r>
              <a:rPr lang="en-US" sz="1600" i="1" dirty="0" smtClean="0">
                <a:latin typeface="Times New Roman"/>
                <a:cs typeface="Times New Roman"/>
              </a:rPr>
              <a:t>particles over </a:t>
            </a:r>
            <a:r>
              <a:rPr lang="en-US" sz="1600" i="1" dirty="0">
                <a:latin typeface="Times New Roman"/>
                <a:cs typeface="Times New Roman"/>
              </a:rPr>
              <a:t>a pre-determined finite time interval</a:t>
            </a:r>
            <a:r>
              <a:rPr lang="en-US" sz="1600" i="1" dirty="0" smtClean="0">
                <a:latin typeface="Times New Roman"/>
                <a:cs typeface="Times New Roman"/>
              </a:rPr>
              <a:t>.</a:t>
            </a:r>
          </a:p>
          <a:p>
            <a:endParaRPr lang="en-US" sz="1600" i="1" dirty="0">
              <a:latin typeface="Times New Roman"/>
              <a:cs typeface="Times New Roman"/>
            </a:endParaRPr>
          </a:p>
          <a:p>
            <a:r>
              <a:rPr lang="en-US" sz="1600" i="1" dirty="0" smtClean="0">
                <a:latin typeface="Times New Roman"/>
                <a:cs typeface="Times New Roman"/>
              </a:rPr>
              <a:t>We calculate daily FTLE fields for January and February 2015.</a:t>
            </a:r>
            <a:endParaRPr lang="en-US" sz="1600" i="1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8212136" y="3295078"/>
            <a:ext cx="1341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FTLE (day</a:t>
            </a:r>
            <a:r>
              <a:rPr lang="en-US" sz="1600" b="1" baseline="30000" dirty="0" smtClean="0">
                <a:latin typeface="Times New Roman"/>
                <a:cs typeface="Times New Roman"/>
              </a:rPr>
              <a:t>-1</a:t>
            </a:r>
            <a:r>
              <a:rPr lang="en-US" sz="1600" b="1" dirty="0" smtClean="0">
                <a:latin typeface="Times New Roman"/>
                <a:cs typeface="Times New Roman"/>
              </a:rPr>
              <a:t>)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pic>
        <p:nvPicPr>
          <p:cNvPr id="11" name="Picture 10" descr="ftle_jan_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 t="6863" r="20006" b="10621"/>
          <a:stretch/>
        </p:blipFill>
        <p:spPr>
          <a:xfrm>
            <a:off x="3657600" y="1066800"/>
            <a:ext cx="4778284" cy="513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5084" y="571500"/>
            <a:ext cx="377026" cy="576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4.0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3.5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3.0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2.5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2.0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1.5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1.0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0.5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0</a:t>
            </a:r>
            <a:endParaRPr lang="en-US" sz="1200" b="1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85566" y="730190"/>
            <a:ext cx="2058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January 27, 2015</a:t>
            </a:r>
            <a:endParaRPr lang="en-US" sz="2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146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6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587" y="985980"/>
            <a:ext cx="5064038" cy="5064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49389" r="4620"/>
          <a:stretch/>
        </p:blipFill>
        <p:spPr>
          <a:xfrm>
            <a:off x="259941" y="4422723"/>
            <a:ext cx="5186086" cy="2296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5964" y="-75279"/>
            <a:ext cx="5228036" cy="11113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Tidal </a:t>
            </a:r>
            <a:r>
              <a:rPr lang="en-US" dirty="0"/>
              <a:t>Regime </a:t>
            </a:r>
            <a:r>
              <a:rPr lang="en-US" dirty="0" smtClean="0"/>
              <a:t>Switching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82838" y="6165721"/>
            <a:ext cx="220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Oliver et al. </a:t>
            </a:r>
            <a:r>
              <a:rPr lang="en-US" dirty="0" smtClean="0"/>
              <a:t>2013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438" y="4057271"/>
            <a:ext cx="1234550" cy="1688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788483" y="4466376"/>
            <a:ext cx="1401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smtClean="0"/>
              <a:t>Semi-Diurnal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166226" y="4466376"/>
            <a:ext cx="963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smtClean="0"/>
              <a:t>Diurnal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51570" t="50950" r="40263" b="41081"/>
          <a:stretch/>
        </p:blipFill>
        <p:spPr>
          <a:xfrm>
            <a:off x="1154518" y="4466376"/>
            <a:ext cx="444046" cy="361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941" y="1336014"/>
            <a:ext cx="3656023" cy="2455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charset="2"/>
              <a:buChar char="§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</a:rPr>
              <a:t>Ten years of penguin foraging tracks</a:t>
            </a:r>
          </a:p>
          <a:p>
            <a:pPr marL="457200" indent="-457200">
              <a:lnSpc>
                <a:spcPct val="110000"/>
              </a:lnSpc>
              <a:buFont typeface="Wingdings" charset="2"/>
              <a:buChar char="§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</a:rPr>
              <a:t>Change in foraging behavior based on tidal regime</a:t>
            </a:r>
            <a:endParaRPr lang="en-US" sz="2800" dirty="0">
              <a:ln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9959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_PLDP_2015_02_02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3" t="11575" r="16666" b="9491"/>
          <a:stretch/>
        </p:blipFill>
        <p:spPr>
          <a:xfrm>
            <a:off x="2438400" y="415232"/>
            <a:ext cx="6650331" cy="6112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05" y="50800"/>
            <a:ext cx="6815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Hourly Surface Current Maps  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500 m resolution</a:t>
            </a:r>
          </a:p>
        </p:txBody>
      </p:sp>
    </p:spTree>
    <p:extLst>
      <p:ext uri="{BB962C8B-B14F-4D97-AF65-F5344CB8AC3E}">
        <p14:creationId xmlns:p14="http://schemas.microsoft.com/office/powerpoint/2010/main" val="90722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rfacecurrents20150202T0000-20150203T000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028" t="10741" r="16805" b="7037"/>
          <a:stretch/>
        </p:blipFill>
        <p:spPr>
          <a:xfrm>
            <a:off x="2463800" y="359786"/>
            <a:ext cx="6616292" cy="6358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05" y="50800"/>
            <a:ext cx="6815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Hourly Surface Current Maps</a:t>
            </a:r>
            <a:r>
              <a:rPr lang="en-US" sz="2400" b="1" dirty="0" smtClean="0">
                <a:latin typeface="Times New Roman"/>
                <a:cs typeface="Times New Roman"/>
              </a:rPr>
              <a:t>  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500 m resolution</a:t>
            </a:r>
          </a:p>
        </p:txBody>
      </p:sp>
    </p:spTree>
    <p:extLst>
      <p:ext uri="{BB962C8B-B14F-4D97-AF65-F5344CB8AC3E}">
        <p14:creationId xmlns:p14="http://schemas.microsoft.com/office/powerpoint/2010/main" val="135477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6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587" y="985980"/>
            <a:ext cx="5064038" cy="5064038"/>
          </a:xfrm>
          <a:prstGeom prst="rect">
            <a:avLst/>
          </a:prstGeom>
        </p:spPr>
      </p:pic>
      <p:pic>
        <p:nvPicPr>
          <p:cNvPr id="7" name="Picture 6" descr="bernardTideFi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t="17571" r="20210" b="3992"/>
          <a:stretch/>
        </p:blipFill>
        <p:spPr>
          <a:xfrm>
            <a:off x="184806" y="339010"/>
            <a:ext cx="3766254" cy="3287395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49389" r="4620"/>
          <a:stretch/>
        </p:blipFill>
        <p:spPr>
          <a:xfrm>
            <a:off x="259941" y="4422723"/>
            <a:ext cx="5186086" cy="2296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5964" y="-75279"/>
            <a:ext cx="5228036" cy="11113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Tidal </a:t>
            </a:r>
            <a:r>
              <a:rPr lang="en-US" dirty="0"/>
              <a:t>Regime </a:t>
            </a:r>
            <a:r>
              <a:rPr lang="en-US" dirty="0" smtClean="0"/>
              <a:t>Switching</a:t>
            </a:r>
            <a:endParaRPr lang="en-US" dirty="0"/>
          </a:p>
        </p:txBody>
      </p:sp>
      <p:cxnSp>
        <p:nvCxnSpPr>
          <p:cNvPr id="4" name="Straight Arrow Connector 3"/>
          <p:cNvCxnSpPr>
            <a:stCxn id="7" idx="3"/>
          </p:cNvCxnSpPr>
          <p:nvPr/>
        </p:nvCxnSpPr>
        <p:spPr>
          <a:xfrm>
            <a:off x="3951060" y="1982708"/>
            <a:ext cx="3158675" cy="80812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82838" y="6165721"/>
            <a:ext cx="220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Oliver et al. </a:t>
            </a:r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6396" y="3687939"/>
            <a:ext cx="301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Bernard and Steinberg 2013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4438" y="4057271"/>
            <a:ext cx="1234550" cy="16882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7"/>
          <a:srcRect l="6926" t="15539" r="6923" b="11563"/>
          <a:stretch/>
        </p:blipFill>
        <p:spPr>
          <a:xfrm>
            <a:off x="2795939" y="339010"/>
            <a:ext cx="1163678" cy="65737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788483" y="4466376"/>
            <a:ext cx="1401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smtClean="0"/>
              <a:t>Semi-Diurnal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166226" y="4466376"/>
            <a:ext cx="963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smtClean="0"/>
              <a:t>Diurnal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176396" y="266416"/>
            <a:ext cx="3783222" cy="3359989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51570" t="50950" r="40263" b="41081"/>
          <a:stretch/>
        </p:blipFill>
        <p:spPr>
          <a:xfrm>
            <a:off x="1154518" y="4466376"/>
            <a:ext cx="444046" cy="36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5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4" y="194328"/>
            <a:ext cx="5521325" cy="43800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0"/>
            <a:ext cx="84740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Project CONVERGE:</a:t>
            </a:r>
          </a:p>
        </p:txBody>
      </p:sp>
    </p:spTree>
    <p:extLst>
      <p:ext uri="{BB962C8B-B14F-4D97-AF65-F5344CB8AC3E}">
        <p14:creationId xmlns:p14="http://schemas.microsoft.com/office/powerpoint/2010/main" val="294513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4" y="194328"/>
            <a:ext cx="5521325" cy="43800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0"/>
            <a:ext cx="84740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Project CONVERGE:</a:t>
            </a:r>
          </a:p>
        </p:txBody>
      </p:sp>
      <p:pic>
        <p:nvPicPr>
          <p:cNvPr id="2" name="Picture 1" descr="Screen Shot 2016-02-26 at 2.01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02" y="4759146"/>
            <a:ext cx="3133997" cy="2086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6-02-26 at 2.02.5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2552"/>
            <a:ext cx="2957230" cy="1977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Screen Shot 2016-02-26 at 2.07.3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22" y="4759146"/>
            <a:ext cx="3148281" cy="2098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Screen Shot 2016-02-26 at 2.14.33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71405"/>
            <a:ext cx="2957230" cy="1975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cl_20150113144547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"/>
          <a:stretch/>
        </p:blipFill>
        <p:spPr>
          <a:xfrm>
            <a:off x="-12699" y="4867977"/>
            <a:ext cx="2971799" cy="1985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 Shot 2016-02-26 at 8.33.01 AM 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7141"/>
            <a:ext cx="762000" cy="478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9144" y="6273800"/>
            <a:ext cx="870711" cy="572071"/>
          </a:xfrm>
          <a:prstGeom prst="rect">
            <a:avLst/>
          </a:prstGeom>
        </p:spPr>
      </p:pic>
      <p:pic>
        <p:nvPicPr>
          <p:cNvPr id="11" name="Picture 10" descr="Screen Shot 2016-02-26 at 2.07.30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54" y="6153971"/>
            <a:ext cx="1038497" cy="6919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2700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glider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52" y="1417638"/>
            <a:ext cx="8636000" cy="444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424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European Gliding Observatories</a:t>
            </a:r>
          </a:p>
        </p:txBody>
      </p:sp>
    </p:spTree>
    <p:extLst>
      <p:ext uri="{BB962C8B-B14F-4D97-AF65-F5344CB8AC3E}">
        <p14:creationId xmlns:p14="http://schemas.microsoft.com/office/powerpoint/2010/main" val="135613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99561" y="-297350"/>
            <a:ext cx="6673146" cy="201268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Acoustic Doppler Current Profiler (ADCP)  Mounted on Glider</a:t>
            </a:r>
            <a:endParaRPr lang="en-US" sz="2800" dirty="0"/>
          </a:p>
        </p:txBody>
      </p:sp>
      <p:pic>
        <p:nvPicPr>
          <p:cNvPr id="5" name="Picture 4" descr="gliderAqCarto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15130" r="309" b="6928"/>
          <a:stretch/>
        </p:blipFill>
        <p:spPr>
          <a:xfrm>
            <a:off x="209175" y="2741155"/>
            <a:ext cx="6352601" cy="4221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941" y="2614706"/>
            <a:ext cx="2375670" cy="222167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4" name="Picture 3" descr="Screen Shot 2016-06-04 at 12.39.36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42319" b="15931"/>
          <a:stretch/>
        </p:blipFill>
        <p:spPr>
          <a:xfrm>
            <a:off x="209175" y="121003"/>
            <a:ext cx="2821960" cy="1534569"/>
          </a:xfrm>
          <a:prstGeom prst="rect">
            <a:avLst/>
          </a:prstGeom>
        </p:spPr>
      </p:pic>
      <p:pic>
        <p:nvPicPr>
          <p:cNvPr id="11" name="Picture 10" descr="607296090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628" b="64663" l="4102" r="95605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603" b="32976"/>
          <a:stretch/>
        </p:blipFill>
        <p:spPr>
          <a:xfrm>
            <a:off x="-388473" y="1546426"/>
            <a:ext cx="6813179" cy="4724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607296090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628" b="64663" l="4102" r="95605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7" t="40615" b="32976"/>
          <a:stretch/>
        </p:blipFill>
        <p:spPr>
          <a:xfrm>
            <a:off x="4906852" y="1462383"/>
            <a:ext cx="5595871" cy="55646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3284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vergeGliderPath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2680" r="4085" b="7554"/>
          <a:stretch/>
        </p:blipFill>
        <p:spPr>
          <a:xfrm>
            <a:off x="133671" y="-66848"/>
            <a:ext cx="8571718" cy="65679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2443" y="2934257"/>
            <a:ext cx="5364334" cy="1007281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_20150122172708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406" y="4442425"/>
            <a:ext cx="3621594" cy="241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2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6607</TotalTime>
  <Words>1016</Words>
  <Application>Microsoft Macintosh PowerPoint</Application>
  <PresentationFormat>On-screen Show (4:3)</PresentationFormat>
  <Paragraphs>244</Paragraphs>
  <Slides>31</Slides>
  <Notes>21</Notes>
  <HiddenSlides>5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Project CONVERGE: Biological and Physical Features Shape the Distribution of Zooplankton Patches in Palmer Canyon, Antarctica</vt:lpstr>
      <vt:lpstr>Palmer Deep, Western Antarctic Peninsula </vt:lpstr>
      <vt:lpstr>Tidal Regime Switching</vt:lpstr>
      <vt:lpstr>Tidal Regime Switching</vt:lpstr>
      <vt:lpstr>PowerPoint Presentation</vt:lpstr>
      <vt:lpstr>PowerPoint Presentation</vt:lpstr>
      <vt:lpstr>PowerPoint Presentation</vt:lpstr>
      <vt:lpstr>Acoustic Doppler Current Profiler (ADCP)  Mounted on Glider</vt:lpstr>
      <vt:lpstr>PowerPoint Presentation</vt:lpstr>
      <vt:lpstr>1 MHz Acoustic Doppler Current Profiler (ADCP)  mounted on Glider</vt:lpstr>
      <vt:lpstr>PowerPoint Presentation</vt:lpstr>
      <vt:lpstr>Diel Vertical Migration</vt:lpstr>
      <vt:lpstr>Tide</vt:lpstr>
      <vt:lpstr>PowerPoint Presentation</vt:lpstr>
      <vt:lpstr>PowerPoint Presentation</vt:lpstr>
      <vt:lpstr>PowerPoint Presentation</vt:lpstr>
      <vt:lpstr>Match of particles and ftles</vt:lpstr>
      <vt:lpstr>FTLE Selectivity Test</vt:lpstr>
      <vt:lpstr>Vertical and Horizontal</vt:lpstr>
      <vt:lpstr>Generalized Linear Mixed Model</vt:lpstr>
      <vt:lpstr>Possible reason for div</vt:lpstr>
      <vt:lpstr>Acknowledgements </vt:lpstr>
      <vt:lpstr>PowerPoint Presentation</vt:lpstr>
      <vt:lpstr>Lagrangian Coherent Structures</vt:lpstr>
      <vt:lpstr>PowerPoint Presentation</vt:lpstr>
      <vt:lpstr>PowerPoint Presentation</vt:lpstr>
      <vt:lpstr>Zooplankton are associated with repulsive Lagrangian coherent structures</vt:lpstr>
      <vt:lpstr>Dynamical Systems Approach: Fixed Points and Transport Pathways</vt:lpstr>
      <vt:lpstr>Lagrangian Coherent Structures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Cordielyn Goodrich</dc:creator>
  <cp:lastModifiedBy>Cordielyn Goodrich</cp:lastModifiedBy>
  <cp:revision>219</cp:revision>
  <dcterms:created xsi:type="dcterms:W3CDTF">2017-07-04T22:04:13Z</dcterms:created>
  <dcterms:modified xsi:type="dcterms:W3CDTF">2018-02-15T02:36:13Z</dcterms:modified>
</cp:coreProperties>
</file>