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2" r:id="rId1"/>
  </p:sldMasterIdLst>
  <p:notesMasterIdLst>
    <p:notesMasterId r:id="rId31"/>
  </p:notesMasterIdLst>
  <p:sldIdLst>
    <p:sldId id="256" r:id="rId2"/>
    <p:sldId id="257" r:id="rId3"/>
    <p:sldId id="287" r:id="rId4"/>
    <p:sldId id="258" r:id="rId5"/>
    <p:sldId id="259" r:id="rId6"/>
    <p:sldId id="261" r:id="rId7"/>
    <p:sldId id="265" r:id="rId8"/>
    <p:sldId id="262" r:id="rId9"/>
    <p:sldId id="266" r:id="rId10"/>
    <p:sldId id="270" r:id="rId11"/>
    <p:sldId id="285" r:id="rId12"/>
    <p:sldId id="264" r:id="rId13"/>
    <p:sldId id="263" r:id="rId14"/>
    <p:sldId id="267" r:id="rId15"/>
    <p:sldId id="271" r:id="rId16"/>
    <p:sldId id="269" r:id="rId17"/>
    <p:sldId id="277" r:id="rId18"/>
    <p:sldId id="272" r:id="rId19"/>
    <p:sldId id="275" r:id="rId20"/>
    <p:sldId id="274" r:id="rId21"/>
    <p:sldId id="276" r:id="rId22"/>
    <p:sldId id="278" r:id="rId23"/>
    <p:sldId id="279" r:id="rId24"/>
    <p:sldId id="281" r:id="rId25"/>
    <p:sldId id="280" r:id="rId26"/>
    <p:sldId id="282" r:id="rId27"/>
    <p:sldId id="283" r:id="rId28"/>
    <p:sldId id="286" r:id="rId29"/>
    <p:sldId id="284"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322" autoAdjust="0"/>
  </p:normalViewPr>
  <p:slideViewPr>
    <p:cSldViewPr snapToGrid="0" snapToObjects="1">
      <p:cViewPr varScale="1">
        <p:scale>
          <a:sx n="82" d="100"/>
          <a:sy n="82" d="100"/>
        </p:scale>
        <p:origin x="-184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E913EF-9A15-604C-AA44-786F148BFFB5}" type="datetimeFigureOut">
              <a:rPr lang="en-US" smtClean="0"/>
              <a:t>4/27/12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540BF3-177C-BB4B-9DE4-615B639A52B9}" type="slidenum">
              <a:rPr lang="en-US" smtClean="0"/>
              <a:t>‹#›</a:t>
            </a:fld>
            <a:endParaRPr lang="en-US"/>
          </a:p>
        </p:txBody>
      </p:sp>
    </p:spTree>
    <p:extLst>
      <p:ext uri="{BB962C8B-B14F-4D97-AF65-F5344CB8AC3E}">
        <p14:creationId xmlns:p14="http://schemas.microsoft.com/office/powerpoint/2010/main" val="16716357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540BF3-177C-BB4B-9DE4-615B639A52B9}" type="slidenum">
              <a:rPr lang="en-US" smtClean="0"/>
              <a:t>1</a:t>
            </a:fld>
            <a:endParaRPr lang="en-US"/>
          </a:p>
        </p:txBody>
      </p:sp>
    </p:spTree>
    <p:extLst>
      <p:ext uri="{BB962C8B-B14F-4D97-AF65-F5344CB8AC3E}">
        <p14:creationId xmlns:p14="http://schemas.microsoft.com/office/powerpoint/2010/main" val="1372275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F68BE9-93F6-A74F-84E0-5B0EC9DD0D59}" type="slidenum">
              <a:rPr lang="en-US" smtClean="0"/>
              <a:t>15</a:t>
            </a:fld>
            <a:endParaRPr lang="en-US"/>
          </a:p>
        </p:txBody>
      </p:sp>
    </p:spTree>
    <p:extLst>
      <p:ext uri="{BB962C8B-B14F-4D97-AF65-F5344CB8AC3E}">
        <p14:creationId xmlns:p14="http://schemas.microsoft.com/office/powerpoint/2010/main" val="3011906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make this plot, I found</a:t>
            </a:r>
            <a:r>
              <a:rPr lang="en-US" baseline="0" dirty="0" smtClean="0"/>
              <a:t> the unique </a:t>
            </a:r>
            <a:r>
              <a:rPr lang="en-US" baseline="0" dirty="0" err="1" smtClean="0"/>
              <a:t>lat</a:t>
            </a:r>
            <a:r>
              <a:rPr lang="en-US" baseline="0" dirty="0" smtClean="0"/>
              <a:t> and long combinations from the acoustic receivers log because I know the sharks will only be heard where a receiver is.</a:t>
            </a:r>
          </a:p>
          <a:p>
            <a:endParaRPr lang="en-US" baseline="0" dirty="0" smtClean="0"/>
          </a:p>
          <a:p>
            <a:endParaRPr lang="en-US" baseline="0" dirty="0" smtClean="0"/>
          </a:p>
          <a:p>
            <a:r>
              <a:rPr lang="en-US" baseline="0" dirty="0" smtClean="0"/>
              <a:t>This means that this plot shows were all receivers were during all years, but does not show that the receiver locations may have changed throughout the years. </a:t>
            </a:r>
          </a:p>
          <a:p>
            <a:endParaRPr lang="en-US" dirty="0"/>
          </a:p>
        </p:txBody>
      </p:sp>
      <p:sp>
        <p:nvSpPr>
          <p:cNvPr id="4" name="Slide Number Placeholder 3"/>
          <p:cNvSpPr>
            <a:spLocks noGrp="1"/>
          </p:cNvSpPr>
          <p:nvPr>
            <p:ph type="sldNum" sz="quarter" idx="10"/>
          </p:nvPr>
        </p:nvSpPr>
        <p:spPr/>
        <p:txBody>
          <a:bodyPr/>
          <a:lstStyle/>
          <a:p>
            <a:fld id="{A0F68BE9-93F6-A74F-84E0-5B0EC9DD0D59}" type="slidenum">
              <a:rPr lang="en-US" smtClean="0"/>
              <a:t>16</a:t>
            </a:fld>
            <a:endParaRPr lang="en-US"/>
          </a:p>
        </p:txBody>
      </p:sp>
    </p:spTree>
    <p:extLst>
      <p:ext uri="{BB962C8B-B14F-4D97-AF65-F5344CB8AC3E}">
        <p14:creationId xmlns:p14="http://schemas.microsoft.com/office/powerpoint/2010/main" val="3011906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F68BE9-93F6-A74F-84E0-5B0EC9DD0D59}" type="slidenum">
              <a:rPr lang="en-US" smtClean="0"/>
              <a:t>17</a:t>
            </a:fld>
            <a:endParaRPr lang="en-US"/>
          </a:p>
        </p:txBody>
      </p:sp>
    </p:spTree>
    <p:extLst>
      <p:ext uri="{BB962C8B-B14F-4D97-AF65-F5344CB8AC3E}">
        <p14:creationId xmlns:p14="http://schemas.microsoft.com/office/powerpoint/2010/main" val="3011906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Highest</a:t>
            </a:r>
            <a:r>
              <a:rPr lang="en-US" baseline="0" dirty="0" smtClean="0"/>
              <a:t> concentration of animals off of </a:t>
            </a:r>
            <a:r>
              <a:rPr lang="en-US" baseline="0" dirty="0" err="1" smtClean="0"/>
              <a:t>Broadkill</a:t>
            </a:r>
            <a:r>
              <a:rPr lang="en-US" baseline="0" dirty="0" smtClean="0"/>
              <a:t> and Slaughter Beach</a:t>
            </a:r>
            <a:endParaRPr lang="en-US" dirty="0"/>
          </a:p>
        </p:txBody>
      </p:sp>
      <p:sp>
        <p:nvSpPr>
          <p:cNvPr id="4" name="Slide Number Placeholder 3"/>
          <p:cNvSpPr>
            <a:spLocks noGrp="1"/>
          </p:cNvSpPr>
          <p:nvPr>
            <p:ph type="sldNum" sz="quarter" idx="10"/>
          </p:nvPr>
        </p:nvSpPr>
        <p:spPr/>
        <p:txBody>
          <a:bodyPr/>
          <a:lstStyle/>
          <a:p>
            <a:fld id="{A0F68BE9-93F6-A74F-84E0-5B0EC9DD0D59}" type="slidenum">
              <a:rPr lang="en-US" smtClean="0"/>
              <a:t>18</a:t>
            </a:fld>
            <a:endParaRPr lang="en-US"/>
          </a:p>
        </p:txBody>
      </p:sp>
    </p:spTree>
    <p:extLst>
      <p:ext uri="{BB962C8B-B14F-4D97-AF65-F5344CB8AC3E}">
        <p14:creationId xmlns:p14="http://schemas.microsoft.com/office/powerpoint/2010/main" val="3011906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see that throughout the years, the patterns of shark density are generally the same, but we do see some differences in 2009</a:t>
            </a:r>
          </a:p>
          <a:p>
            <a:endParaRPr lang="en-US" baseline="0" dirty="0" smtClean="0"/>
          </a:p>
          <a:p>
            <a:r>
              <a:rPr lang="en-US" baseline="0" dirty="0" smtClean="0"/>
              <a:t>click</a:t>
            </a:r>
            <a:endParaRPr lang="en-US" dirty="0"/>
          </a:p>
        </p:txBody>
      </p:sp>
      <p:sp>
        <p:nvSpPr>
          <p:cNvPr id="4" name="Slide Number Placeholder 3"/>
          <p:cNvSpPr>
            <a:spLocks noGrp="1"/>
          </p:cNvSpPr>
          <p:nvPr>
            <p:ph type="sldNum" sz="quarter" idx="10"/>
          </p:nvPr>
        </p:nvSpPr>
        <p:spPr/>
        <p:txBody>
          <a:bodyPr/>
          <a:lstStyle/>
          <a:p>
            <a:fld id="{A0F68BE9-93F6-A74F-84E0-5B0EC9DD0D59}" type="slidenum">
              <a:rPr lang="en-US" smtClean="0"/>
              <a:t>19</a:t>
            </a:fld>
            <a:endParaRPr lang="en-US"/>
          </a:p>
        </p:txBody>
      </p:sp>
    </p:spTree>
    <p:extLst>
      <p:ext uri="{BB962C8B-B14F-4D97-AF65-F5344CB8AC3E}">
        <p14:creationId xmlns:p14="http://schemas.microsoft.com/office/powerpoint/2010/main" val="3011906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Sharks appear to be further up in the bay, as well as further out side of the bay</a:t>
            </a:r>
          </a:p>
          <a:p>
            <a:r>
              <a:rPr lang="en-US" dirty="0" smtClean="0"/>
              <a:t>	it is possible that these appearances</a:t>
            </a:r>
            <a:r>
              <a:rPr lang="en-US" baseline="0" dirty="0" smtClean="0"/>
              <a:t> represent new receiver deployments in this year however. </a:t>
            </a:r>
          </a:p>
          <a:p>
            <a:endParaRPr lang="en-US" baseline="0" dirty="0" smtClean="0"/>
          </a:p>
          <a:p>
            <a:r>
              <a:rPr lang="en-US" baseline="0" dirty="0" smtClean="0"/>
              <a:t>Also, I should note that in the dataset I am showing does not have the full record for 2010, so it appears that there are less sharks in 2010, but really the dataset just </a:t>
            </a:r>
            <a:r>
              <a:rPr lang="en-US" baseline="0" dirty="0" err="1" smtClean="0"/>
              <a:t>isnt</a:t>
            </a:r>
            <a:r>
              <a:rPr lang="en-US" baseline="0" dirty="0" smtClean="0"/>
              <a:t> complete. </a:t>
            </a:r>
            <a:endParaRPr lang="en-US" dirty="0"/>
          </a:p>
        </p:txBody>
      </p:sp>
      <p:sp>
        <p:nvSpPr>
          <p:cNvPr id="4" name="Slide Number Placeholder 3"/>
          <p:cNvSpPr>
            <a:spLocks noGrp="1"/>
          </p:cNvSpPr>
          <p:nvPr>
            <p:ph type="sldNum" sz="quarter" idx="10"/>
          </p:nvPr>
        </p:nvSpPr>
        <p:spPr/>
        <p:txBody>
          <a:bodyPr/>
          <a:lstStyle/>
          <a:p>
            <a:fld id="{A0F68BE9-93F6-A74F-84E0-5B0EC9DD0D59}" type="slidenum">
              <a:rPr lang="en-US" smtClean="0"/>
              <a:t>20</a:t>
            </a:fld>
            <a:endParaRPr lang="en-US"/>
          </a:p>
        </p:txBody>
      </p:sp>
    </p:spTree>
    <p:extLst>
      <p:ext uri="{BB962C8B-B14F-4D97-AF65-F5344CB8AC3E}">
        <p14:creationId xmlns:p14="http://schemas.microsoft.com/office/powerpoint/2010/main" val="3011906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matched</a:t>
            </a:r>
            <a:r>
              <a:rPr lang="en-US" baseline="0" dirty="0" smtClean="0"/>
              <a:t> the metadata for each tagged shark, with the tag codes recorded by the receivers in 2010. This allows me to see if there are differences in the data based on sex. </a:t>
            </a:r>
            <a:endParaRPr lang="en-US" dirty="0" smtClean="0"/>
          </a:p>
          <a:p>
            <a:endParaRPr lang="en-US" dirty="0" smtClean="0"/>
          </a:p>
          <a:p>
            <a:r>
              <a:rPr lang="en-US" dirty="0" smtClean="0"/>
              <a:t>In 2010 we see that there were slightly more</a:t>
            </a:r>
            <a:r>
              <a:rPr lang="en-US" baseline="0" dirty="0" smtClean="0"/>
              <a:t> presences recorded for males than females. I don’t know if there are more males than females that have been tagged in the whole study, which could explain why we hear from more males than females. </a:t>
            </a:r>
          </a:p>
          <a:p>
            <a:endParaRPr lang="en-US" dirty="0"/>
          </a:p>
        </p:txBody>
      </p:sp>
      <p:sp>
        <p:nvSpPr>
          <p:cNvPr id="4" name="Slide Number Placeholder 3"/>
          <p:cNvSpPr>
            <a:spLocks noGrp="1"/>
          </p:cNvSpPr>
          <p:nvPr>
            <p:ph type="sldNum" sz="quarter" idx="10"/>
          </p:nvPr>
        </p:nvSpPr>
        <p:spPr/>
        <p:txBody>
          <a:bodyPr/>
          <a:lstStyle/>
          <a:p>
            <a:fld id="{A0F68BE9-93F6-A74F-84E0-5B0EC9DD0D59}" type="slidenum">
              <a:rPr lang="en-US" smtClean="0"/>
              <a:t>21</a:t>
            </a:fld>
            <a:endParaRPr lang="en-US"/>
          </a:p>
        </p:txBody>
      </p:sp>
    </p:spTree>
    <p:extLst>
      <p:ext uri="{BB962C8B-B14F-4D97-AF65-F5344CB8AC3E}">
        <p14:creationId xmlns:p14="http://schemas.microsoft.com/office/powerpoint/2010/main" val="3011906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see the males appear to be more dense further</a:t>
            </a:r>
            <a:r>
              <a:rPr lang="en-US" baseline="0" dirty="0" smtClean="0"/>
              <a:t> north in the bay, while the females seem to be more dense further south in the bay</a:t>
            </a:r>
          </a:p>
          <a:p>
            <a:endParaRPr lang="en-US" baseline="0" dirty="0" smtClean="0"/>
          </a:p>
          <a:p>
            <a:r>
              <a:rPr lang="en-US" baseline="0" dirty="0" smtClean="0"/>
              <a:t>Some species of sharks do partition habitats differentially depending on the sex</a:t>
            </a:r>
          </a:p>
          <a:p>
            <a:r>
              <a:rPr lang="en-US" baseline="0" dirty="0" smtClean="0"/>
              <a:t>	especially because breeding behavior often leads to bites, which could lower the fitness of a female</a:t>
            </a:r>
          </a:p>
          <a:p>
            <a:endParaRPr lang="en-US" baseline="0" dirty="0" smtClean="0"/>
          </a:p>
          <a:p>
            <a:r>
              <a:rPr lang="en-US" baseline="0" dirty="0" smtClean="0"/>
              <a:t>	Not implying that breeding is occurring in the Delaware bay, only that there are reasons why fish, and sharks especially, separate out by sex. </a:t>
            </a:r>
          </a:p>
          <a:p>
            <a:endParaRPr lang="en-US" dirty="0"/>
          </a:p>
        </p:txBody>
      </p:sp>
      <p:sp>
        <p:nvSpPr>
          <p:cNvPr id="4" name="Slide Number Placeholder 3"/>
          <p:cNvSpPr>
            <a:spLocks noGrp="1"/>
          </p:cNvSpPr>
          <p:nvPr>
            <p:ph type="sldNum" sz="quarter" idx="10"/>
          </p:nvPr>
        </p:nvSpPr>
        <p:spPr/>
        <p:txBody>
          <a:bodyPr/>
          <a:lstStyle/>
          <a:p>
            <a:fld id="{A0F68BE9-93F6-A74F-84E0-5B0EC9DD0D59}" type="slidenum">
              <a:rPr lang="en-US" smtClean="0"/>
              <a:t>22</a:t>
            </a:fld>
            <a:endParaRPr lang="en-US"/>
          </a:p>
        </p:txBody>
      </p:sp>
    </p:spTree>
    <p:extLst>
      <p:ext uri="{BB962C8B-B14F-4D97-AF65-F5344CB8AC3E}">
        <p14:creationId xmlns:p14="http://schemas.microsoft.com/office/powerpoint/2010/main" val="3011906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look at when the</a:t>
            </a:r>
            <a:r>
              <a:rPr lang="en-US" baseline="0" dirty="0" smtClean="0"/>
              <a:t> sharks are at any station within the array, we can see that on average, they arrive to the array early May, and leave the bay in late October.</a:t>
            </a:r>
          </a:p>
          <a:p>
            <a:endParaRPr lang="en-US" baseline="0" dirty="0" smtClean="0"/>
          </a:p>
          <a:p>
            <a:r>
              <a:rPr lang="en-US" baseline="0" dirty="0" smtClean="0"/>
              <a:t>We see that in 2010, it appears that the sharks arrived earlier than other years, and seem to have remained in the array for a little bit longer than previous years as well.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0F68BE9-93F6-A74F-84E0-5B0EC9DD0D59}" type="slidenum">
              <a:rPr lang="en-US" smtClean="0"/>
              <a:t>23</a:t>
            </a:fld>
            <a:endParaRPr lang="en-US"/>
          </a:p>
        </p:txBody>
      </p:sp>
    </p:spTree>
    <p:extLst>
      <p:ext uri="{BB962C8B-B14F-4D97-AF65-F5344CB8AC3E}">
        <p14:creationId xmlns:p14="http://schemas.microsoft.com/office/powerpoint/2010/main" val="3011906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look at when the</a:t>
            </a:r>
            <a:r>
              <a:rPr lang="en-US" baseline="0" dirty="0" smtClean="0"/>
              <a:t> sharks are at any station within the array, we can see that on average, they arrive to the array early May, and leave the bay in late October.</a:t>
            </a:r>
          </a:p>
          <a:p>
            <a:endParaRPr lang="en-US" baseline="0" dirty="0" smtClean="0"/>
          </a:p>
          <a:p>
            <a:r>
              <a:rPr lang="en-US" baseline="0" dirty="0" smtClean="0"/>
              <a:t>We see that in 2010, it appears that the sharks arrived earlier than other years, and seem to have remained in the array for a little bit longer than previous years as well. </a:t>
            </a:r>
          </a:p>
          <a:p>
            <a:endParaRPr lang="en-US" dirty="0"/>
          </a:p>
        </p:txBody>
      </p:sp>
      <p:sp>
        <p:nvSpPr>
          <p:cNvPr id="4" name="Slide Number Placeholder 3"/>
          <p:cNvSpPr>
            <a:spLocks noGrp="1"/>
          </p:cNvSpPr>
          <p:nvPr>
            <p:ph type="sldNum" sz="quarter" idx="10"/>
          </p:nvPr>
        </p:nvSpPr>
        <p:spPr/>
        <p:txBody>
          <a:bodyPr/>
          <a:lstStyle/>
          <a:p>
            <a:fld id="{A0F68BE9-93F6-A74F-84E0-5B0EC9DD0D59}" type="slidenum">
              <a:rPr lang="en-US" smtClean="0"/>
              <a:t>24</a:t>
            </a:fld>
            <a:endParaRPr lang="en-US"/>
          </a:p>
        </p:txBody>
      </p:sp>
    </p:spTree>
    <p:extLst>
      <p:ext uri="{BB962C8B-B14F-4D97-AF65-F5344CB8AC3E}">
        <p14:creationId xmlns:p14="http://schemas.microsoft.com/office/powerpoint/2010/main" val="3011906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a:t>
            </a:r>
            <a:r>
              <a:rPr lang="en-US" baseline="0" dirty="0" smtClean="0"/>
              <a:t> dataset size</a:t>
            </a:r>
          </a:p>
          <a:p>
            <a:endParaRPr lang="en-US" baseline="0" dirty="0" smtClean="0"/>
          </a:p>
          <a:p>
            <a:r>
              <a:rPr lang="en-US" baseline="0" dirty="0" smtClean="0"/>
              <a:t>Increased interaction with fish because you have to catch it twice to get movement data</a:t>
            </a:r>
          </a:p>
          <a:p>
            <a:endParaRPr lang="en-US" baseline="0" dirty="0" smtClean="0"/>
          </a:p>
          <a:p>
            <a:r>
              <a:rPr lang="en-US" baseline="0" dirty="0" smtClean="0"/>
              <a:t>Only provides large scale movements, and doesn’t show movements in terms of seasons or environmental </a:t>
            </a:r>
            <a:r>
              <a:rPr lang="en-US" baseline="0" dirty="0" err="1" smtClean="0"/>
              <a:t>forcings</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4540BF3-177C-BB4B-9DE4-615B639A52B9}" type="slidenum">
              <a:rPr lang="en-US" smtClean="0"/>
              <a:t>2</a:t>
            </a:fld>
            <a:endParaRPr lang="en-US"/>
          </a:p>
        </p:txBody>
      </p:sp>
    </p:spTree>
    <p:extLst>
      <p:ext uri="{BB962C8B-B14F-4D97-AF65-F5344CB8AC3E}">
        <p14:creationId xmlns:p14="http://schemas.microsoft.com/office/powerpoint/2010/main" val="4159384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look at the temperatures at all</a:t>
            </a:r>
            <a:r>
              <a:rPr lang="en-US" baseline="0" dirty="0" smtClean="0"/>
              <a:t> of the stations in the array, and compare that to the presence of sand tiger sharks at any receiver in the array, we can see some general trends related to temperature. </a:t>
            </a:r>
          </a:p>
          <a:p>
            <a:endParaRPr lang="en-US" baseline="0" dirty="0" smtClean="0"/>
          </a:p>
          <a:p>
            <a:r>
              <a:rPr lang="en-US" baseline="0" dirty="0" smtClean="0"/>
              <a:t>Using satellite measured sea surface temperature data, I have plotted here the range and mean sea surface temperature at all stations within the bay, and am showing the presence of a sand tiger shark at any receiver in the bay as the vertical grey stripes. You can see that every year, the sharks arrive around the same time of the year, like we saw in the previous figure, but also that the sharks appear to arrive and depart after the bay has reached some threshold temperature, around 23C</a:t>
            </a:r>
            <a:endParaRPr lang="en-US" dirty="0"/>
          </a:p>
        </p:txBody>
      </p:sp>
      <p:sp>
        <p:nvSpPr>
          <p:cNvPr id="4" name="Slide Number Placeholder 3"/>
          <p:cNvSpPr>
            <a:spLocks noGrp="1"/>
          </p:cNvSpPr>
          <p:nvPr>
            <p:ph type="sldNum" sz="quarter" idx="10"/>
          </p:nvPr>
        </p:nvSpPr>
        <p:spPr/>
        <p:txBody>
          <a:bodyPr/>
          <a:lstStyle/>
          <a:p>
            <a:fld id="{A0F68BE9-93F6-A74F-84E0-5B0EC9DD0D59}" type="slidenum">
              <a:rPr lang="en-US" smtClean="0"/>
              <a:t>25</a:t>
            </a:fld>
            <a:endParaRPr lang="en-US"/>
          </a:p>
        </p:txBody>
      </p:sp>
    </p:spTree>
    <p:extLst>
      <p:ext uri="{BB962C8B-B14F-4D97-AF65-F5344CB8AC3E}">
        <p14:creationId xmlns:p14="http://schemas.microsoft.com/office/powerpoint/2010/main" val="3011906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look at the temperatures at all</a:t>
            </a:r>
            <a:r>
              <a:rPr lang="en-US" baseline="0" dirty="0" smtClean="0"/>
              <a:t> of the stations in the array, and compare that to the presence of sand tiger sharks at any receiver in the array, we can see some general trends related to temperature. </a:t>
            </a:r>
          </a:p>
          <a:p>
            <a:endParaRPr lang="en-US" baseline="0" dirty="0" smtClean="0"/>
          </a:p>
          <a:p>
            <a:r>
              <a:rPr lang="en-US" baseline="0" dirty="0" smtClean="0"/>
              <a:t>Using satellite measured sea surface temperature data, I have plotted here the range and mean sea surface temperature at all stations within the bay, and am showing the presence of a sand tiger shark at any receiver in the bay as the vertical grey stripes. You can see that every year, the sharks arrive around the same time of the year, like we saw in the previous figure, but also that the sharks appear to arrive and depart after the bay has reached some threshold temperature, around 23C</a:t>
            </a:r>
          </a:p>
          <a:p>
            <a:endParaRPr lang="en-US" baseline="0" dirty="0" smtClean="0"/>
          </a:p>
          <a:p>
            <a:r>
              <a:rPr lang="en-US" baseline="0" dirty="0" smtClean="0"/>
              <a:t>This gives us an idea as to what sort of environmental preferences the sharks may have, or environmental constraints that may effect their distribution. </a:t>
            </a:r>
            <a:endParaRPr lang="en-US" dirty="0"/>
          </a:p>
        </p:txBody>
      </p:sp>
      <p:sp>
        <p:nvSpPr>
          <p:cNvPr id="4" name="Slide Number Placeholder 3"/>
          <p:cNvSpPr>
            <a:spLocks noGrp="1"/>
          </p:cNvSpPr>
          <p:nvPr>
            <p:ph type="sldNum" sz="quarter" idx="10"/>
          </p:nvPr>
        </p:nvSpPr>
        <p:spPr/>
        <p:txBody>
          <a:bodyPr/>
          <a:lstStyle/>
          <a:p>
            <a:fld id="{A0F68BE9-93F6-A74F-84E0-5B0EC9DD0D59}" type="slidenum">
              <a:rPr lang="en-US" smtClean="0"/>
              <a:t>26</a:t>
            </a:fld>
            <a:endParaRPr lang="en-US"/>
          </a:p>
        </p:txBody>
      </p:sp>
    </p:spTree>
    <p:extLst>
      <p:ext uri="{BB962C8B-B14F-4D97-AF65-F5344CB8AC3E}">
        <p14:creationId xmlns:p14="http://schemas.microsoft.com/office/powerpoint/2010/main" val="3011906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540BF3-177C-BB4B-9DE4-615B639A52B9}" type="slidenum">
              <a:rPr lang="en-US" smtClean="0"/>
              <a:t>27</a:t>
            </a:fld>
            <a:endParaRPr lang="en-US"/>
          </a:p>
        </p:txBody>
      </p:sp>
    </p:spTree>
    <p:extLst>
      <p:ext uri="{BB962C8B-B14F-4D97-AF65-F5344CB8AC3E}">
        <p14:creationId xmlns:p14="http://schemas.microsoft.com/office/powerpoint/2010/main" val="3015771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540BF3-177C-BB4B-9DE4-615B639A52B9}" type="slidenum">
              <a:rPr lang="en-US" smtClean="0"/>
              <a:t>28</a:t>
            </a:fld>
            <a:endParaRPr lang="en-US"/>
          </a:p>
        </p:txBody>
      </p:sp>
    </p:spTree>
    <p:extLst>
      <p:ext uri="{BB962C8B-B14F-4D97-AF65-F5344CB8AC3E}">
        <p14:creationId xmlns:p14="http://schemas.microsoft.com/office/powerpoint/2010/main" val="3015771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540BF3-177C-BB4B-9DE4-615B639A52B9}" type="slidenum">
              <a:rPr lang="en-US" smtClean="0"/>
              <a:t>29</a:t>
            </a:fld>
            <a:endParaRPr lang="en-US"/>
          </a:p>
        </p:txBody>
      </p:sp>
    </p:spTree>
    <p:extLst>
      <p:ext uri="{BB962C8B-B14F-4D97-AF65-F5344CB8AC3E}">
        <p14:creationId xmlns:p14="http://schemas.microsoft.com/office/powerpoint/2010/main" val="3015771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a:t>
            </a:r>
            <a:r>
              <a:rPr lang="en-US" baseline="0" dirty="0" smtClean="0"/>
              <a:t> dataset size</a:t>
            </a:r>
          </a:p>
          <a:p>
            <a:endParaRPr lang="en-US" baseline="0" dirty="0" smtClean="0"/>
          </a:p>
          <a:p>
            <a:r>
              <a:rPr lang="en-US" baseline="0" dirty="0" smtClean="0"/>
              <a:t>Increased interaction with fish because you have to catch it twice to get movement data</a:t>
            </a:r>
          </a:p>
          <a:p>
            <a:endParaRPr lang="en-US" baseline="0" dirty="0" smtClean="0"/>
          </a:p>
          <a:p>
            <a:r>
              <a:rPr lang="en-US" baseline="0" dirty="0" smtClean="0"/>
              <a:t>Only provides large scale movements, and doesn’t show movements in terms of seasons or environmental </a:t>
            </a:r>
            <a:r>
              <a:rPr lang="en-US" baseline="0" dirty="0" err="1" smtClean="0"/>
              <a:t>forcings</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4540BF3-177C-BB4B-9DE4-615B639A52B9}" type="slidenum">
              <a:rPr lang="en-US" smtClean="0"/>
              <a:t>3</a:t>
            </a:fld>
            <a:endParaRPr lang="en-US"/>
          </a:p>
        </p:txBody>
      </p:sp>
    </p:spTree>
    <p:extLst>
      <p:ext uri="{BB962C8B-B14F-4D97-AF65-F5344CB8AC3E}">
        <p14:creationId xmlns:p14="http://schemas.microsoft.com/office/powerpoint/2010/main" val="4159384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Lower sample</a:t>
            </a:r>
            <a:r>
              <a:rPr lang="en-US" baseline="0" dirty="0" smtClean="0"/>
              <a:t> size</a:t>
            </a:r>
          </a:p>
          <a:p>
            <a:endParaRPr lang="en-US" baseline="0" dirty="0" smtClean="0"/>
          </a:p>
          <a:p>
            <a:r>
              <a:rPr lang="en-US" baseline="0" dirty="0" smtClean="0"/>
              <a:t>Tags are expensive and short lived </a:t>
            </a:r>
            <a:endParaRPr lang="en-US" dirty="0"/>
          </a:p>
        </p:txBody>
      </p:sp>
      <p:sp>
        <p:nvSpPr>
          <p:cNvPr id="4" name="Slide Number Placeholder 3"/>
          <p:cNvSpPr>
            <a:spLocks noGrp="1"/>
          </p:cNvSpPr>
          <p:nvPr>
            <p:ph type="sldNum" sz="quarter" idx="10"/>
          </p:nvPr>
        </p:nvSpPr>
        <p:spPr/>
        <p:txBody>
          <a:bodyPr/>
          <a:lstStyle/>
          <a:p>
            <a:fld id="{D4540BF3-177C-BB4B-9DE4-615B639A52B9}" type="slidenum">
              <a:rPr lang="en-US" smtClean="0"/>
              <a:t>4</a:t>
            </a:fld>
            <a:endParaRPr lang="en-US"/>
          </a:p>
        </p:txBody>
      </p:sp>
    </p:spTree>
    <p:extLst>
      <p:ext uri="{BB962C8B-B14F-4D97-AF65-F5344CB8AC3E}">
        <p14:creationId xmlns:p14="http://schemas.microsoft.com/office/powerpoint/2010/main" val="2139720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F68BE9-93F6-A74F-84E0-5B0EC9DD0D59}" type="slidenum">
              <a:rPr lang="en-US" smtClean="0"/>
              <a:t>10</a:t>
            </a:fld>
            <a:endParaRPr lang="en-US"/>
          </a:p>
        </p:txBody>
      </p:sp>
    </p:spTree>
    <p:extLst>
      <p:ext uri="{BB962C8B-B14F-4D97-AF65-F5344CB8AC3E}">
        <p14:creationId xmlns:p14="http://schemas.microsoft.com/office/powerpoint/2010/main" val="3011906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F68BE9-93F6-A74F-84E0-5B0EC9DD0D59}" type="slidenum">
              <a:rPr lang="en-US" smtClean="0"/>
              <a:t>11</a:t>
            </a:fld>
            <a:endParaRPr lang="en-US"/>
          </a:p>
        </p:txBody>
      </p:sp>
    </p:spTree>
    <p:extLst>
      <p:ext uri="{BB962C8B-B14F-4D97-AF65-F5344CB8AC3E}">
        <p14:creationId xmlns:p14="http://schemas.microsoft.com/office/powerpoint/2010/main" val="3011906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F68BE9-93F6-A74F-84E0-5B0EC9DD0D59}" type="slidenum">
              <a:rPr lang="en-US" smtClean="0"/>
              <a:t>12</a:t>
            </a:fld>
            <a:endParaRPr lang="en-US"/>
          </a:p>
        </p:txBody>
      </p:sp>
    </p:spTree>
    <p:extLst>
      <p:ext uri="{BB962C8B-B14F-4D97-AF65-F5344CB8AC3E}">
        <p14:creationId xmlns:p14="http://schemas.microsoft.com/office/powerpoint/2010/main" val="3011906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F68BE9-93F6-A74F-84E0-5B0EC9DD0D59}" type="slidenum">
              <a:rPr lang="en-US" smtClean="0"/>
              <a:t>13</a:t>
            </a:fld>
            <a:endParaRPr lang="en-US"/>
          </a:p>
        </p:txBody>
      </p:sp>
    </p:spTree>
    <p:extLst>
      <p:ext uri="{BB962C8B-B14F-4D97-AF65-F5344CB8AC3E}">
        <p14:creationId xmlns:p14="http://schemas.microsoft.com/office/powerpoint/2010/main" val="1127654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F68BE9-93F6-A74F-84E0-5B0EC9DD0D59}" type="slidenum">
              <a:rPr lang="en-US" smtClean="0"/>
              <a:t>14</a:t>
            </a:fld>
            <a:endParaRPr lang="en-US"/>
          </a:p>
        </p:txBody>
      </p:sp>
    </p:spTree>
    <p:extLst>
      <p:ext uri="{BB962C8B-B14F-4D97-AF65-F5344CB8AC3E}">
        <p14:creationId xmlns:p14="http://schemas.microsoft.com/office/powerpoint/2010/main" val="3011906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30E2307-1E40-4E12-8716-25BFDA8E7013}" type="datetime1">
              <a:rPr lang="en-US" smtClean="0"/>
              <a:pPr/>
              <a:t>4/27/12</a:t>
            </a:fld>
            <a:endParaRPr lang="en-US"/>
          </a:p>
        </p:txBody>
      </p:sp>
      <p:sp>
        <p:nvSpPr>
          <p:cNvPr id="8" name="Slide Number Placeholder 7"/>
          <p:cNvSpPr>
            <a:spLocks noGrp="1"/>
          </p:cNvSpPr>
          <p:nvPr>
            <p:ph type="sldNum" sz="quarter" idx="11"/>
          </p:nvPr>
        </p:nvSpPr>
        <p:spPr/>
        <p:txBody>
          <a:bodyPr/>
          <a:lstStyle/>
          <a:p>
            <a:fld id="{2AA957AF-53C0-420B-9C2D-77DB1416566C}" type="slidenum">
              <a:rPr kumimoji="0" lang="en-US" smtClean="0"/>
              <a:pPr eaLnBrk="1" latinLnBrk="0" hangingPunct="1"/>
              <a:t>‹#›</a:t>
            </a:fld>
            <a:endParaRPr kumimoji="0"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865F0E-C940-CC4B-9598-FDA76E3EA1E2}" type="datetimeFigureOut">
              <a:rPr lang="en-US" smtClean="0"/>
              <a:t>4/27/12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5E439-4201-C34E-8C6A-8C3796FAE4B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865F0E-C940-CC4B-9598-FDA76E3EA1E2}" type="datetimeFigureOut">
              <a:rPr lang="en-US" smtClean="0"/>
              <a:t>4/27/12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5E439-4201-C34E-8C6A-8C3796FAE4B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11865F0E-C940-CC4B-9598-FDA76E3EA1E2}" type="datetimeFigureOut">
              <a:rPr lang="en-US" smtClean="0"/>
              <a:t>4/27/12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35E439-4201-C34E-8C6A-8C3796FAE4B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4/27/12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11865F0E-C940-CC4B-9598-FDA76E3EA1E2}" type="datetimeFigureOut">
              <a:rPr lang="en-US" smtClean="0"/>
              <a:t>4/27/12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5E439-4201-C34E-8C6A-8C3796FAE4B5}"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1865F0E-C940-CC4B-9598-FDA76E3EA1E2}" type="datetimeFigureOut">
              <a:rPr lang="en-US" smtClean="0"/>
              <a:t>4/27/12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35E439-4201-C34E-8C6A-8C3796FAE4B5}"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1865F0E-C940-CC4B-9598-FDA76E3EA1E2}" type="datetimeFigureOut">
              <a:rPr lang="en-US" smtClean="0"/>
              <a:t>4/27/12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35E439-4201-C34E-8C6A-8C3796FAE4B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865F0E-C940-CC4B-9598-FDA76E3EA1E2}" type="datetimeFigureOut">
              <a:rPr lang="en-US" smtClean="0"/>
              <a:t>4/27/12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35E439-4201-C34E-8C6A-8C3796FAE4B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865F0E-C940-CC4B-9598-FDA76E3EA1E2}" type="datetimeFigureOut">
              <a:rPr lang="en-US" smtClean="0"/>
              <a:t>4/27/12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5E439-4201-C34E-8C6A-8C3796FAE4B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865F0E-C940-CC4B-9598-FDA76E3EA1E2}" type="datetimeFigureOut">
              <a:rPr lang="en-US" smtClean="0"/>
              <a:t>4/27/12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35E439-4201-C34E-8C6A-8C3796FAE4B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11865F0E-C940-CC4B-9598-FDA76E3EA1E2}" type="datetimeFigureOut">
              <a:rPr lang="en-US" smtClean="0"/>
              <a:t>4/27/12</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9F35E439-4201-C34E-8C6A-8C3796FAE4B5}"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JPG"/><Relationship Id="rId1" Type="http://schemas.microsoft.com/office/2007/relationships/media" Target="../media/media1.MOV"/><Relationship Id="rId2" Type="http://schemas.openxmlformats.org/officeDocument/2006/relationships/video" Target="../media/media1.MO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40000"/>
          </a:blip>
          <a:stretch>
            <a:fillRect/>
          </a:stretch>
        </p:blipFill>
        <p:spPr>
          <a:xfrm>
            <a:off x="0" y="-6350"/>
            <a:ext cx="9144000" cy="6858000"/>
          </a:xfrm>
          <a:prstGeom prst="rect">
            <a:avLst/>
          </a:prstGeom>
        </p:spPr>
      </p:pic>
      <p:sp>
        <p:nvSpPr>
          <p:cNvPr id="2" name="Title 1"/>
          <p:cNvSpPr>
            <a:spLocks noGrp="1"/>
          </p:cNvSpPr>
          <p:nvPr>
            <p:ph type="ctrTitle"/>
          </p:nvPr>
        </p:nvSpPr>
        <p:spPr>
          <a:xfrm>
            <a:off x="685800" y="376841"/>
            <a:ext cx="7772400" cy="1701578"/>
          </a:xfrm>
        </p:spPr>
        <p:txBody>
          <a:bodyPr/>
          <a:lstStyle/>
          <a:p>
            <a:r>
              <a:rPr lang="en-US" sz="4800" dirty="0" smtClean="0"/>
              <a:t>Sifting Through Sand Tiger Shark Acoustic Tag Data</a:t>
            </a:r>
            <a:endParaRPr lang="en-US" sz="4800" dirty="0"/>
          </a:p>
        </p:txBody>
      </p:sp>
      <p:sp>
        <p:nvSpPr>
          <p:cNvPr id="3" name="Subtitle 2"/>
          <p:cNvSpPr>
            <a:spLocks noGrp="1"/>
          </p:cNvSpPr>
          <p:nvPr>
            <p:ph type="subTitle" idx="1"/>
          </p:nvPr>
        </p:nvSpPr>
        <p:spPr>
          <a:xfrm>
            <a:off x="1371600" y="2385579"/>
            <a:ext cx="6400800" cy="1219200"/>
          </a:xfrm>
        </p:spPr>
        <p:txBody>
          <a:bodyPr>
            <a:normAutofit fontScale="92500" lnSpcReduction="10000"/>
          </a:bodyPr>
          <a:lstStyle/>
          <a:p>
            <a:r>
              <a:rPr lang="en-US" dirty="0" smtClean="0">
                <a:solidFill>
                  <a:schemeClr val="tx1">
                    <a:lumMod val="65000"/>
                    <a:lumOff val="35000"/>
                  </a:schemeClr>
                </a:solidFill>
              </a:rPr>
              <a:t>Danielle Haulsee</a:t>
            </a:r>
          </a:p>
          <a:p>
            <a:r>
              <a:rPr lang="en-US" dirty="0" smtClean="0">
                <a:solidFill>
                  <a:schemeClr val="tx1">
                    <a:lumMod val="65000"/>
                    <a:lumOff val="35000"/>
                  </a:schemeClr>
                </a:solidFill>
              </a:rPr>
              <a:t>MAST 853</a:t>
            </a:r>
          </a:p>
          <a:p>
            <a:r>
              <a:rPr lang="en-US" dirty="0" smtClean="0">
                <a:solidFill>
                  <a:schemeClr val="tx1">
                    <a:lumMod val="65000"/>
                    <a:lumOff val="35000"/>
                  </a:schemeClr>
                </a:solidFill>
              </a:rPr>
              <a:t>4/27/12</a:t>
            </a:r>
          </a:p>
          <a:p>
            <a:endParaRPr lang="en-US" dirty="0">
              <a:solidFill>
                <a:schemeClr val="tx1">
                  <a:lumMod val="65000"/>
                  <a:lumOff val="35000"/>
                </a:schemeClr>
              </a:solidFill>
            </a:endParaRPr>
          </a:p>
        </p:txBody>
      </p:sp>
    </p:spTree>
    <p:extLst>
      <p:ext uri="{BB962C8B-B14F-4D97-AF65-F5344CB8AC3E}">
        <p14:creationId xmlns:p14="http://schemas.microsoft.com/office/powerpoint/2010/main" val="2894396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384880"/>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dirty="0" smtClean="0"/>
              <a:t>DE Bay Project</a:t>
            </a:r>
            <a:endParaRPr lang="en-US" dirty="0"/>
          </a:p>
        </p:txBody>
      </p:sp>
      <p:sp>
        <p:nvSpPr>
          <p:cNvPr id="2" name="Content Placeholder 1"/>
          <p:cNvSpPr>
            <a:spLocks noGrp="1"/>
          </p:cNvSpPr>
          <p:nvPr>
            <p:ph idx="1"/>
          </p:nvPr>
        </p:nvSpPr>
        <p:spPr/>
        <p:txBody>
          <a:bodyPr/>
          <a:lstStyle/>
          <a:p>
            <a:r>
              <a:rPr lang="en-US" dirty="0" smtClean="0"/>
              <a:t>Monitor and analyze sand tiger shark populations and movements within and around the DE Bay</a:t>
            </a:r>
          </a:p>
          <a:p>
            <a:endParaRPr lang="en-US" dirty="0" smtClean="0"/>
          </a:p>
          <a:p>
            <a:r>
              <a:rPr lang="en-US" dirty="0" smtClean="0"/>
              <a:t>Why sand tiger sharks?</a:t>
            </a:r>
          </a:p>
          <a:p>
            <a:pPr lvl="1"/>
            <a:r>
              <a:rPr lang="en-US" dirty="0" smtClean="0"/>
              <a:t>Large, apex predators, summer residents in DE Bay</a:t>
            </a:r>
          </a:p>
          <a:p>
            <a:pPr lvl="1"/>
            <a:r>
              <a:rPr lang="en-US" dirty="0" smtClean="0"/>
              <a:t>Unique life history traits that lend itself to exploitation</a:t>
            </a:r>
          </a:p>
          <a:p>
            <a:pPr lvl="2"/>
            <a:r>
              <a:rPr lang="en-US" dirty="0" err="1" smtClean="0"/>
              <a:t>Adelphophagy</a:t>
            </a:r>
            <a:r>
              <a:rPr lang="en-US" dirty="0" smtClean="0"/>
              <a:t> </a:t>
            </a:r>
            <a:r>
              <a:rPr lang="en-US" dirty="0"/>
              <a:t>or uterine </a:t>
            </a:r>
            <a:r>
              <a:rPr lang="en-US" dirty="0" smtClean="0"/>
              <a:t>cannibalism == 2 pups every other year</a:t>
            </a:r>
          </a:p>
          <a:p>
            <a:pPr lvl="2"/>
            <a:r>
              <a:rPr lang="en-US" dirty="0" smtClean="0"/>
              <a:t>Slow growing </a:t>
            </a:r>
          </a:p>
          <a:p>
            <a:pPr lvl="2"/>
            <a:r>
              <a:rPr lang="en-US" dirty="0" smtClean="0"/>
              <a:t>Late maturing (&gt;2m)</a:t>
            </a:r>
          </a:p>
          <a:p>
            <a:pPr lvl="2"/>
            <a:r>
              <a:rPr lang="en-US" dirty="0" smtClean="0"/>
              <a:t>Long gestation (9-12 </a:t>
            </a:r>
            <a:r>
              <a:rPr lang="en-US" dirty="0" err="1" smtClean="0"/>
              <a:t>mo</a:t>
            </a:r>
            <a:r>
              <a:rPr lang="en-US" dirty="0"/>
              <a:t>) </a:t>
            </a:r>
          </a:p>
          <a:p>
            <a:pPr marL="3657600" lvl="8" indent="0">
              <a:buNone/>
            </a:pPr>
            <a:r>
              <a:rPr lang="en-US" dirty="0" smtClean="0"/>
              <a:t>	http</a:t>
            </a:r>
            <a:r>
              <a:rPr lang="en-US" dirty="0"/>
              <a:t>://</a:t>
            </a:r>
            <a:r>
              <a:rPr lang="en-US" dirty="0" err="1"/>
              <a:t>www.iucnredlist.org</a:t>
            </a:r>
            <a:r>
              <a:rPr lang="en-US" dirty="0"/>
              <a:t>/</a:t>
            </a:r>
          </a:p>
        </p:txBody>
      </p:sp>
      <p:pic>
        <p:nvPicPr>
          <p:cNvPr id="7" name="Picture 6" descr="Screen shot 2012-04-27 at 7.01.5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938"/>
            <a:ext cx="9144000" cy="15760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74680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384880"/>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dirty="0" smtClean="0"/>
              <a:t>DE Bay Project</a:t>
            </a:r>
            <a:endParaRPr lang="en-US" dirty="0"/>
          </a:p>
        </p:txBody>
      </p:sp>
      <p:pic>
        <p:nvPicPr>
          <p:cNvPr id="8" name="Picture 7"/>
          <p:cNvPicPr>
            <a:picLocks noChangeAspect="1"/>
          </p:cNvPicPr>
          <p:nvPr/>
        </p:nvPicPr>
        <p:blipFill>
          <a:blip r:embed="rId3"/>
          <a:stretch>
            <a:fillRect/>
          </a:stretch>
        </p:blipFill>
        <p:spPr>
          <a:xfrm>
            <a:off x="1471404" y="1600200"/>
            <a:ext cx="6396661" cy="4804319"/>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732160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801767"/>
            <a:ext cx="5710229" cy="2056233"/>
          </a:xfrm>
        </p:spPr>
        <p:txBody>
          <a:bodyPr>
            <a:normAutofit lnSpcReduction="10000"/>
          </a:bodyPr>
          <a:lstStyle/>
          <a:p>
            <a:r>
              <a:rPr lang="en-US" sz="2000" dirty="0"/>
              <a:t>Project started by </a:t>
            </a:r>
            <a:r>
              <a:rPr lang="en-US" sz="2000" dirty="0" smtClean="0"/>
              <a:t>DSU (2007-current)</a:t>
            </a:r>
            <a:endParaRPr lang="en-US" sz="2000" dirty="0"/>
          </a:p>
          <a:p>
            <a:r>
              <a:rPr lang="en-US" sz="2000" dirty="0" smtClean="0"/>
              <a:t>~400 STS tagged in DE Bay </a:t>
            </a:r>
          </a:p>
          <a:p>
            <a:r>
              <a:rPr lang="en-US" sz="2000" dirty="0"/>
              <a:t>~ 50 receiver locations in DE bay and </a:t>
            </a:r>
            <a:r>
              <a:rPr lang="en-US" sz="2000" dirty="0" smtClean="0"/>
              <a:t>	coastal ocean</a:t>
            </a:r>
          </a:p>
          <a:p>
            <a:r>
              <a:rPr lang="en-US" sz="2000" dirty="0" smtClean="0"/>
              <a:t>~50,000 shark hits per summer</a:t>
            </a:r>
          </a:p>
          <a:p>
            <a:r>
              <a:rPr lang="en-US" sz="2000" b="1" dirty="0" smtClean="0"/>
              <a:t>~200,000 known presences of STS in bay</a:t>
            </a:r>
          </a:p>
        </p:txBody>
      </p:sp>
      <p:pic>
        <p:nvPicPr>
          <p:cNvPr id="4" name="FILE0076.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1719074"/>
            <a:ext cx="5480343" cy="3082693"/>
          </a:xfrm>
          <a:prstGeom prst="rect">
            <a:avLst/>
          </a:prstGeom>
          <a:ln>
            <a:noFill/>
          </a:ln>
          <a:effectLst>
            <a:outerShdw blurRad="292100" dist="139700" dir="2700000" algn="tl" rotWithShape="0">
              <a:srgbClr val="333333">
                <a:alpha val="65000"/>
              </a:srgbClr>
            </a:outerShdw>
          </a:effectLst>
        </p:spPr>
      </p:pic>
      <p:pic>
        <p:nvPicPr>
          <p:cNvPr id="11" name="Picture 10" descr="Screen shot 2011-09-28 at 8.05.33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7429" y="4294883"/>
            <a:ext cx="2519371" cy="2356555"/>
          </a:xfrm>
          <a:prstGeom prst="rect">
            <a:avLst/>
          </a:prstGeom>
          <a:ln>
            <a:noFill/>
          </a:ln>
          <a:effectLst>
            <a:outerShdw blurRad="292100" dist="139700" dir="2700000" algn="tl" rotWithShape="0">
              <a:srgbClr val="333333">
                <a:alpha val="65000"/>
              </a:srgbClr>
            </a:outerShdw>
          </a:effectLst>
        </p:spPr>
      </p:pic>
      <p:sp>
        <p:nvSpPr>
          <p:cNvPr id="13" name="Title 1"/>
          <p:cNvSpPr txBox="1">
            <a:spLocks/>
          </p:cNvSpPr>
          <p:nvPr/>
        </p:nvSpPr>
        <p:spPr>
          <a:xfrm>
            <a:off x="457200" y="-384880"/>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dirty="0" smtClean="0"/>
              <a:t>DE Bay Project</a:t>
            </a:r>
            <a:endParaRPr lang="en-US" dirty="0"/>
          </a:p>
        </p:txBody>
      </p:sp>
      <p:pic>
        <p:nvPicPr>
          <p:cNvPr id="6" name="Picture 5" descr="FILE0063.JPG"/>
          <p:cNvPicPr>
            <a:picLocks noChangeAspect="1"/>
          </p:cNvPicPr>
          <p:nvPr/>
        </p:nvPicPr>
        <p:blipFill rotWithShape="1">
          <a:blip r:embed="rId7">
            <a:extLst>
              <a:ext uri="{28A0092B-C50C-407E-A947-70E740481C1C}">
                <a14:useLocalDpi xmlns:a14="http://schemas.microsoft.com/office/drawing/2010/main" val="0"/>
              </a:ext>
            </a:extLst>
          </a:blip>
          <a:srcRect l="10093" r="8887"/>
          <a:stretch/>
        </p:blipFill>
        <p:spPr>
          <a:xfrm>
            <a:off x="6196003" y="1719074"/>
            <a:ext cx="2433077" cy="23564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059150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191817" y="4342148"/>
            <a:ext cx="5137971" cy="1652202"/>
            <a:chOff x="2205091" y="1799810"/>
            <a:chExt cx="5137971" cy="1652202"/>
          </a:xfrm>
        </p:grpSpPr>
        <p:pic>
          <p:nvPicPr>
            <p:cNvPr id="3" name="Picture 2" descr="stssketch.gif"/>
            <p:cNvPicPr>
              <a:picLocks noChangeAspect="1"/>
            </p:cNvPicPr>
            <p:nvPr/>
          </p:nvPicPr>
          <p:blipFill rotWithShape="1">
            <a:blip r:embed="rId3">
              <a:biLevel thresh="75000"/>
              <a:extLst>
                <a:ext uri="{28A0092B-C50C-407E-A947-70E740481C1C}">
                  <a14:useLocalDpi xmlns:a14="http://schemas.microsoft.com/office/drawing/2010/main" val="0"/>
                </a:ext>
              </a:extLst>
            </a:blip>
            <a:srcRect l="5625" t="19307" r="6086" b="42839"/>
            <a:stretch/>
          </p:blipFill>
          <p:spPr>
            <a:xfrm>
              <a:off x="2205091" y="1799810"/>
              <a:ext cx="5137971" cy="1652202"/>
            </a:xfrm>
            <a:prstGeom prst="rect">
              <a:avLst/>
            </a:prstGeom>
          </p:spPr>
        </p:pic>
        <p:sp>
          <p:nvSpPr>
            <p:cNvPr id="6" name="Rounded Rectangle 5"/>
            <p:cNvSpPr/>
            <p:nvPr/>
          </p:nvSpPr>
          <p:spPr>
            <a:xfrm>
              <a:off x="4164898" y="2717256"/>
              <a:ext cx="423318" cy="81928"/>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grpSp>
        <p:nvGrpSpPr>
          <p:cNvPr id="19" name="Group 18"/>
          <p:cNvGrpSpPr/>
          <p:nvPr/>
        </p:nvGrpSpPr>
        <p:grpSpPr>
          <a:xfrm>
            <a:off x="423320" y="2978895"/>
            <a:ext cx="1399936" cy="1363253"/>
            <a:chOff x="498165" y="1435931"/>
            <a:chExt cx="1399936" cy="1363253"/>
          </a:xfrm>
        </p:grpSpPr>
        <p:sp>
          <p:nvSpPr>
            <p:cNvPr id="7" name="Rounded Rectangle 6"/>
            <p:cNvSpPr/>
            <p:nvPr/>
          </p:nvSpPr>
          <p:spPr>
            <a:xfrm>
              <a:off x="894429" y="1799810"/>
              <a:ext cx="286764" cy="999374"/>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1" name="TextBox 10"/>
            <p:cNvSpPr txBox="1"/>
            <p:nvPr/>
          </p:nvSpPr>
          <p:spPr>
            <a:xfrm>
              <a:off x="498165" y="1435931"/>
              <a:ext cx="1399936" cy="400110"/>
            </a:xfrm>
            <a:prstGeom prst="rect">
              <a:avLst/>
            </a:prstGeom>
            <a:noFill/>
          </p:spPr>
          <p:txBody>
            <a:bodyPr wrap="square" rtlCol="0">
              <a:spAutoFit/>
            </a:bodyPr>
            <a:lstStyle/>
            <a:p>
              <a:r>
                <a:rPr lang="en-US" sz="2000" b="1" dirty="0" smtClean="0"/>
                <a:t>Receiver</a:t>
              </a:r>
              <a:endParaRPr lang="en-US" sz="2000" b="1" dirty="0"/>
            </a:p>
          </p:txBody>
        </p:sp>
      </p:grpSp>
      <p:cxnSp>
        <p:nvCxnSpPr>
          <p:cNvPr id="61" name="Straight Arrow Connector 60"/>
          <p:cNvCxnSpPr/>
          <p:nvPr/>
        </p:nvCxnSpPr>
        <p:spPr>
          <a:xfrm flipH="1" flipV="1">
            <a:off x="4052107" y="4993707"/>
            <a:ext cx="860290" cy="19116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1" name="Oval 20"/>
          <p:cNvSpPr/>
          <p:nvPr/>
        </p:nvSpPr>
        <p:spPr>
          <a:xfrm>
            <a:off x="723736" y="2293965"/>
            <a:ext cx="491595" cy="505219"/>
          </a:xfrm>
          <a:prstGeom prst="ellipse">
            <a:avLst/>
          </a:prstGeom>
          <a:solidFill>
            <a:schemeClr val="accent3">
              <a:lumMod val="60000"/>
              <a:lumOff val="40000"/>
            </a:schemeClr>
          </a:solidFill>
          <a:ln>
            <a:solidFill>
              <a:schemeClr val="bg1">
                <a:lumMod val="50000"/>
              </a:schemeClr>
            </a:solidFill>
          </a:ln>
          <a:effectLst>
            <a:innerShdw blurRad="114300">
              <a:prstClr val="black"/>
            </a:inn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25" name="Straight Connector 24"/>
          <p:cNvCxnSpPr>
            <a:stCxn id="21" idx="4"/>
          </p:cNvCxnSpPr>
          <p:nvPr/>
        </p:nvCxnSpPr>
        <p:spPr>
          <a:xfrm>
            <a:off x="969534" y="2799184"/>
            <a:ext cx="0" cy="543590"/>
          </a:xfrm>
          <a:prstGeom prst="line">
            <a:avLst/>
          </a:prstGeom>
          <a:ln/>
        </p:spPr>
        <p:style>
          <a:lnRef idx="2">
            <a:schemeClr val="dk1"/>
          </a:lnRef>
          <a:fillRef idx="0">
            <a:schemeClr val="dk1"/>
          </a:fillRef>
          <a:effectRef idx="1">
            <a:schemeClr val="dk1"/>
          </a:effectRef>
          <a:fontRef idx="minor">
            <a:schemeClr val="tx1"/>
          </a:fontRef>
        </p:style>
      </p:cxnSp>
      <p:sp>
        <p:nvSpPr>
          <p:cNvPr id="20" name="Double Wave 19"/>
          <p:cNvSpPr/>
          <p:nvPr/>
        </p:nvSpPr>
        <p:spPr>
          <a:xfrm>
            <a:off x="16216" y="2546949"/>
            <a:ext cx="9144000" cy="5021959"/>
          </a:xfrm>
          <a:prstGeom prst="doubleWave">
            <a:avLst/>
          </a:prstGeom>
          <a:gradFill flip="none" rotWithShape="1">
            <a:gsLst>
              <a:gs pos="0">
                <a:schemeClr val="accent1">
                  <a:tint val="100000"/>
                  <a:shade val="100000"/>
                  <a:satMod val="130000"/>
                  <a:alpha val="31000"/>
                </a:schemeClr>
              </a:gs>
              <a:gs pos="100000">
                <a:schemeClr val="accent1">
                  <a:tint val="50000"/>
                  <a:shade val="100000"/>
                  <a:satMod val="350000"/>
                  <a:alpha val="31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457200" y="-384880"/>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dirty="0" smtClean="0"/>
              <a:t>DE Bay Project</a:t>
            </a:r>
            <a:endParaRPr lang="en-US" dirty="0"/>
          </a:p>
        </p:txBody>
      </p:sp>
    </p:spTree>
    <p:extLst>
      <p:ext uri="{BB962C8B-B14F-4D97-AF65-F5344CB8AC3E}">
        <p14:creationId xmlns:p14="http://schemas.microsoft.com/office/powerpoint/2010/main" val="4207412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3000" accel="50000" decel="50000" fill="remove" nodeType="afterEffect">
                                  <p:stCondLst>
                                    <p:cond delay="0"/>
                                  </p:stCondLst>
                                  <p:childTnLst>
                                    <p:animMotion origin="layout" path="M -0.04078 -0.01181 L -0.34375 -0.1672 " pathEditMode="relative" rAng="0" ptsTypes="AA">
                                      <p:cBhvr>
                                        <p:cTn id="6" dur="3000" fill="hold"/>
                                        <p:tgtEl>
                                          <p:spTgt spid="61"/>
                                        </p:tgtEl>
                                        <p:attrNameLst>
                                          <p:attrName>ppt_x</p:attrName>
                                          <p:attrName>ppt_y</p:attrName>
                                        </p:attrNameLst>
                                      </p:cBhvr>
                                      <p:rCtr x="-15148" y="-77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0637"/>
            <a:ext cx="8229600" cy="5373577"/>
          </a:xfrm>
        </p:spPr>
        <p:txBody>
          <a:bodyPr>
            <a:normAutofit/>
          </a:bodyPr>
          <a:lstStyle/>
          <a:p>
            <a:r>
              <a:rPr lang="en-US" sz="2400" dirty="0" smtClean="0"/>
              <a:t>Shark presence records</a:t>
            </a:r>
          </a:p>
          <a:p>
            <a:pPr lvl="1"/>
            <a:r>
              <a:rPr lang="en-US" sz="2000" dirty="0" smtClean="0"/>
              <a:t>Data comes to me in Excel files </a:t>
            </a:r>
          </a:p>
          <a:p>
            <a:pPr lvl="1"/>
            <a:r>
              <a:rPr lang="en-US" sz="2000" dirty="0" smtClean="0"/>
              <a:t>Date </a:t>
            </a:r>
          </a:p>
          <a:p>
            <a:pPr lvl="1"/>
            <a:r>
              <a:rPr lang="en-US" sz="2000" dirty="0" smtClean="0"/>
              <a:t>Time</a:t>
            </a:r>
          </a:p>
          <a:p>
            <a:pPr lvl="1"/>
            <a:r>
              <a:rPr lang="en-US" sz="2000" dirty="0" smtClean="0"/>
              <a:t>Long/</a:t>
            </a:r>
            <a:r>
              <a:rPr lang="en-US" sz="2000" dirty="0" err="1" smtClean="0"/>
              <a:t>Lat</a:t>
            </a:r>
            <a:endParaRPr lang="en-US" sz="2000" dirty="0" smtClean="0"/>
          </a:p>
          <a:p>
            <a:pPr lvl="1"/>
            <a:r>
              <a:rPr lang="en-US" sz="2000" dirty="0" smtClean="0"/>
              <a:t>Receiver serial #</a:t>
            </a:r>
          </a:p>
          <a:p>
            <a:pPr lvl="1"/>
            <a:r>
              <a:rPr lang="en-US" sz="2000" dirty="0" smtClean="0"/>
              <a:t>Receiver name</a:t>
            </a:r>
          </a:p>
          <a:p>
            <a:pPr lvl="1"/>
            <a:r>
              <a:rPr lang="en-US" sz="2000" dirty="0" smtClean="0"/>
              <a:t>Tag serial #</a:t>
            </a:r>
          </a:p>
          <a:p>
            <a:pPr lvl="1"/>
            <a:r>
              <a:rPr lang="en-US" sz="2000" dirty="0" smtClean="0"/>
              <a:t>Tag name</a:t>
            </a:r>
          </a:p>
          <a:p>
            <a:r>
              <a:rPr lang="en-US" dirty="0" smtClean="0"/>
              <a:t>Files separated </a:t>
            </a:r>
          </a:p>
          <a:p>
            <a:pPr marL="0" indent="0">
              <a:buNone/>
            </a:pPr>
            <a:r>
              <a:rPr lang="en-US" dirty="0"/>
              <a:t>  </a:t>
            </a:r>
            <a:r>
              <a:rPr lang="en-US" dirty="0" smtClean="0"/>
              <a:t>   by year</a:t>
            </a:r>
          </a:p>
          <a:p>
            <a:pPr lvl="1"/>
            <a:endParaRPr lang="en-US" sz="2400" dirty="0" smtClean="0"/>
          </a:p>
          <a:p>
            <a:pPr lvl="1"/>
            <a:endParaRPr lang="en-US" sz="2000" dirty="0" smtClean="0"/>
          </a:p>
          <a:p>
            <a:pPr lvl="1"/>
            <a:endParaRPr lang="en-US" sz="2000" dirty="0" smtClean="0"/>
          </a:p>
          <a:p>
            <a:pPr lvl="1"/>
            <a:endParaRPr lang="en-US" sz="2000" dirty="0" smtClean="0"/>
          </a:p>
        </p:txBody>
      </p:sp>
      <p:sp>
        <p:nvSpPr>
          <p:cNvPr id="11" name="Title 1"/>
          <p:cNvSpPr txBox="1">
            <a:spLocks/>
          </p:cNvSpPr>
          <p:nvPr/>
        </p:nvSpPr>
        <p:spPr>
          <a:xfrm>
            <a:off x="457200" y="-384880"/>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dirty="0" smtClean="0"/>
              <a:t>DE Bay Project</a:t>
            </a:r>
            <a:endParaRPr lang="en-US" dirty="0"/>
          </a:p>
        </p:txBody>
      </p:sp>
      <p:pic>
        <p:nvPicPr>
          <p:cNvPr id="6" name="Picture 5" descr="Screen shot 2012-04-26 at 11.16.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5551" y="2553057"/>
            <a:ext cx="5541234" cy="4304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908327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384880"/>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dirty="0" smtClean="0"/>
              <a:t>DE Bay Project</a:t>
            </a:r>
            <a:endParaRPr lang="en-US" dirty="0"/>
          </a:p>
        </p:txBody>
      </p:sp>
      <p:sp>
        <p:nvSpPr>
          <p:cNvPr id="4" name="Content Placeholder 2"/>
          <p:cNvSpPr>
            <a:spLocks noGrp="1"/>
          </p:cNvSpPr>
          <p:nvPr>
            <p:ph idx="1"/>
          </p:nvPr>
        </p:nvSpPr>
        <p:spPr>
          <a:xfrm>
            <a:off x="457200" y="1160637"/>
            <a:ext cx="8229600" cy="5373577"/>
          </a:xfrm>
        </p:spPr>
        <p:txBody>
          <a:bodyPr>
            <a:normAutofit/>
          </a:bodyPr>
          <a:lstStyle/>
          <a:p>
            <a:r>
              <a:rPr lang="en-US" dirty="0" smtClean="0"/>
              <a:t>Data Management</a:t>
            </a:r>
          </a:p>
          <a:p>
            <a:pPr lvl="1"/>
            <a:r>
              <a:rPr lang="en-US" dirty="0" smtClean="0"/>
              <a:t>Convert .</a:t>
            </a:r>
            <a:r>
              <a:rPr lang="en-US" dirty="0" err="1" smtClean="0"/>
              <a:t>xlsx</a:t>
            </a:r>
            <a:r>
              <a:rPr lang="en-US" dirty="0" smtClean="0"/>
              <a:t> files to .</a:t>
            </a:r>
            <a:r>
              <a:rPr lang="en-US" dirty="0" err="1" smtClean="0"/>
              <a:t>csv</a:t>
            </a:r>
            <a:r>
              <a:rPr lang="en-US" dirty="0" smtClean="0"/>
              <a:t> files</a:t>
            </a:r>
          </a:p>
          <a:p>
            <a:pPr lvl="1"/>
            <a:endParaRPr lang="en-US" dirty="0"/>
          </a:p>
          <a:p>
            <a:pPr lvl="1"/>
            <a:r>
              <a:rPr lang="en-US" dirty="0" smtClean="0"/>
              <a:t>Write script to combine the multiple files into master files</a:t>
            </a:r>
          </a:p>
          <a:p>
            <a:pPr lvl="2"/>
            <a:r>
              <a:rPr lang="en-US" dirty="0" smtClean="0"/>
              <a:t>Files separated out by year the sharks were tagged, and what year they were detected</a:t>
            </a:r>
          </a:p>
          <a:p>
            <a:pPr lvl="3"/>
            <a:r>
              <a:rPr lang="en-US" dirty="0" smtClean="0"/>
              <a:t>i.e. STS_2008_in_2009.csv</a:t>
            </a:r>
          </a:p>
          <a:p>
            <a:pPr lvl="3"/>
            <a:endParaRPr lang="en-US" dirty="0"/>
          </a:p>
          <a:p>
            <a:pPr lvl="1"/>
            <a:r>
              <a:rPr lang="en-US" dirty="0" smtClean="0"/>
              <a:t>This data was pretty clean, but occasionally need to fix mistakes in data recording </a:t>
            </a:r>
          </a:p>
          <a:p>
            <a:pPr lvl="1"/>
            <a:endParaRPr lang="en-US" dirty="0"/>
          </a:p>
          <a:p>
            <a:pPr lvl="1"/>
            <a:r>
              <a:rPr lang="en-US" dirty="0" smtClean="0"/>
              <a:t>Remove blank spaces if the transmitter ID was not recorded </a:t>
            </a:r>
          </a:p>
          <a:p>
            <a:pPr lvl="2"/>
            <a:r>
              <a:rPr lang="en-US" dirty="0" smtClean="0"/>
              <a:t>Code interference</a:t>
            </a:r>
          </a:p>
          <a:p>
            <a:pPr lvl="2"/>
            <a:r>
              <a:rPr lang="en-US" dirty="0" smtClean="0"/>
              <a:t>Mistakes in data recording, data transfer, my code… </a:t>
            </a:r>
          </a:p>
          <a:p>
            <a:pPr lvl="1"/>
            <a:endParaRPr lang="en-US" sz="2400" dirty="0" smtClean="0"/>
          </a:p>
          <a:p>
            <a:pPr lvl="1"/>
            <a:endParaRPr lang="en-US" sz="2000" dirty="0" smtClean="0"/>
          </a:p>
          <a:p>
            <a:pPr lvl="1"/>
            <a:endParaRPr lang="en-US" sz="2000" dirty="0" smtClean="0"/>
          </a:p>
          <a:p>
            <a:pPr lvl="1"/>
            <a:endParaRPr lang="en-US" sz="2000" dirty="0" smtClean="0"/>
          </a:p>
        </p:txBody>
      </p:sp>
    </p:spTree>
    <p:extLst>
      <p:ext uri="{BB962C8B-B14F-4D97-AF65-F5344CB8AC3E}">
        <p14:creationId xmlns:p14="http://schemas.microsoft.com/office/powerpoint/2010/main" val="380812424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384880"/>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dirty="0" smtClean="0"/>
              <a:t>DE Bay Project</a:t>
            </a:r>
            <a:endParaRPr lang="en-US" dirty="0"/>
          </a:p>
        </p:txBody>
      </p:sp>
      <p:pic>
        <p:nvPicPr>
          <p:cNvPr id="7" name="Picture 6" descr="Screen shot 2012-04-27 at 6.47.2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215" y="1292770"/>
            <a:ext cx="5683378" cy="54346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49472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384880"/>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dirty="0" smtClean="0"/>
              <a:t>DE Bay Project</a:t>
            </a:r>
            <a:endParaRPr lang="en-US" dirty="0"/>
          </a:p>
        </p:txBody>
      </p:sp>
      <p:sp>
        <p:nvSpPr>
          <p:cNvPr id="4" name="Content Placeholder 2"/>
          <p:cNvSpPr>
            <a:spLocks noGrp="1"/>
          </p:cNvSpPr>
          <p:nvPr>
            <p:ph idx="1"/>
          </p:nvPr>
        </p:nvSpPr>
        <p:spPr>
          <a:xfrm>
            <a:off x="457200" y="1160637"/>
            <a:ext cx="8229600" cy="5373577"/>
          </a:xfrm>
        </p:spPr>
        <p:txBody>
          <a:bodyPr>
            <a:normAutofit/>
          </a:bodyPr>
          <a:lstStyle/>
          <a:p>
            <a:r>
              <a:rPr lang="en-US" dirty="0" smtClean="0"/>
              <a:t>Questions:</a:t>
            </a:r>
          </a:p>
          <a:p>
            <a:endParaRPr lang="en-US" dirty="0"/>
          </a:p>
          <a:p>
            <a:pPr marL="0" indent="0">
              <a:buNone/>
            </a:pPr>
            <a:r>
              <a:rPr lang="en-US" dirty="0" smtClean="0"/>
              <a:t>	Where are most of the acoustic hits in the DE 		Bay?</a:t>
            </a:r>
          </a:p>
          <a:p>
            <a:pPr marL="0" indent="0">
              <a:buNone/>
            </a:pPr>
            <a:endParaRPr lang="en-US" dirty="0"/>
          </a:p>
          <a:p>
            <a:pPr marL="0" indent="0">
              <a:buNone/>
            </a:pPr>
            <a:r>
              <a:rPr lang="en-US" dirty="0" smtClean="0"/>
              <a:t>	What is the distribution of males </a:t>
            </a:r>
            <a:r>
              <a:rPr lang="en-US" dirty="0" err="1" smtClean="0"/>
              <a:t>vs</a:t>
            </a:r>
            <a:r>
              <a:rPr lang="en-US" dirty="0" smtClean="0"/>
              <a:t> females in 		the DE Bay?</a:t>
            </a:r>
          </a:p>
          <a:p>
            <a:pPr marL="0" indent="0">
              <a:buNone/>
            </a:pPr>
            <a:endParaRPr lang="en-US" dirty="0"/>
          </a:p>
          <a:p>
            <a:pPr marL="0" indent="0">
              <a:buNone/>
            </a:pPr>
            <a:r>
              <a:rPr lang="en-US" dirty="0" smtClean="0"/>
              <a:t>	What are the environmental conditions like when 		the sharks are within the acoustic array?</a:t>
            </a:r>
          </a:p>
          <a:p>
            <a:pPr lvl="1"/>
            <a:endParaRPr lang="en-US" sz="2400" dirty="0" smtClean="0"/>
          </a:p>
          <a:p>
            <a:pPr lvl="1"/>
            <a:endParaRPr lang="en-US" sz="2000" dirty="0" smtClean="0"/>
          </a:p>
          <a:p>
            <a:pPr lvl="1"/>
            <a:endParaRPr lang="en-US" sz="2000" dirty="0" smtClean="0"/>
          </a:p>
          <a:p>
            <a:pPr lvl="1"/>
            <a:endParaRPr lang="en-US" sz="2000" dirty="0" smtClean="0"/>
          </a:p>
        </p:txBody>
      </p:sp>
    </p:spTree>
    <p:extLst>
      <p:ext uri="{BB962C8B-B14F-4D97-AF65-F5344CB8AC3E}">
        <p14:creationId xmlns:p14="http://schemas.microsoft.com/office/powerpoint/2010/main" val="248515715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384880"/>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a:t>Where are most of the acoustic hits in the DE </a:t>
            </a:r>
            <a:r>
              <a:rPr lang="en-US" sz="2800" dirty="0" smtClean="0"/>
              <a:t>Bay</a:t>
            </a:r>
            <a:r>
              <a:rPr lang="en-US" sz="2800" dirty="0"/>
              <a:t>?</a:t>
            </a:r>
          </a:p>
        </p:txBody>
      </p:sp>
      <p:sp>
        <p:nvSpPr>
          <p:cNvPr id="4" name="Content Placeholder 2"/>
          <p:cNvSpPr>
            <a:spLocks noGrp="1"/>
          </p:cNvSpPr>
          <p:nvPr>
            <p:ph idx="1"/>
          </p:nvPr>
        </p:nvSpPr>
        <p:spPr>
          <a:xfrm>
            <a:off x="457200" y="1160637"/>
            <a:ext cx="8229600" cy="5373577"/>
          </a:xfrm>
        </p:spPr>
        <p:txBody>
          <a:bodyPr>
            <a:normAutofit/>
          </a:bodyPr>
          <a:lstStyle/>
          <a:p>
            <a:pPr marL="0" indent="0">
              <a:buNone/>
            </a:pPr>
            <a:endParaRPr lang="en-US" dirty="0"/>
          </a:p>
          <a:p>
            <a:pPr marL="0" indent="0">
              <a:buNone/>
            </a:pPr>
            <a:r>
              <a:rPr lang="en-US" dirty="0" smtClean="0"/>
              <a:t>	</a:t>
            </a:r>
          </a:p>
        </p:txBody>
      </p:sp>
      <p:pic>
        <p:nvPicPr>
          <p:cNvPr id="2" name="Picture 1" descr="Screen shot 2012-04-27 at 7.59.3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477" y="1337835"/>
            <a:ext cx="5939837" cy="51963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79840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384880"/>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a:t>Where are most of the acoustic hits in the DE </a:t>
            </a:r>
            <a:r>
              <a:rPr lang="en-US" sz="2800" dirty="0" smtClean="0"/>
              <a:t>Bay</a:t>
            </a:r>
            <a:r>
              <a:rPr lang="en-US" sz="2800" dirty="0"/>
              <a:t>?</a:t>
            </a:r>
          </a:p>
        </p:txBody>
      </p:sp>
      <p:sp>
        <p:nvSpPr>
          <p:cNvPr id="4" name="Content Placeholder 2"/>
          <p:cNvSpPr>
            <a:spLocks noGrp="1"/>
          </p:cNvSpPr>
          <p:nvPr>
            <p:ph idx="1"/>
          </p:nvPr>
        </p:nvSpPr>
        <p:spPr>
          <a:xfrm>
            <a:off x="457200" y="1160637"/>
            <a:ext cx="8229600" cy="5373577"/>
          </a:xfrm>
        </p:spPr>
        <p:txBody>
          <a:bodyPr>
            <a:normAutofit/>
          </a:bodyPr>
          <a:lstStyle/>
          <a:p>
            <a:pPr marL="0" indent="0">
              <a:buNone/>
            </a:pPr>
            <a:endParaRPr lang="en-US" dirty="0"/>
          </a:p>
          <a:p>
            <a:pPr marL="0" indent="0">
              <a:buNone/>
            </a:pPr>
            <a:r>
              <a:rPr lang="en-US" dirty="0" smtClean="0"/>
              <a:t>	</a:t>
            </a:r>
          </a:p>
        </p:txBody>
      </p:sp>
      <p:grpSp>
        <p:nvGrpSpPr>
          <p:cNvPr id="12" name="Group 11"/>
          <p:cNvGrpSpPr/>
          <p:nvPr/>
        </p:nvGrpSpPr>
        <p:grpSpPr>
          <a:xfrm>
            <a:off x="1547263" y="1160637"/>
            <a:ext cx="6245984" cy="5373577"/>
            <a:chOff x="1547263" y="1160637"/>
            <a:chExt cx="6245984" cy="5373577"/>
          </a:xfrm>
        </p:grpSpPr>
        <p:pic>
          <p:nvPicPr>
            <p:cNvPr id="3" name="Picture 2" descr="Screen shot 2012-04-27 at 8.45.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263" y="1197859"/>
              <a:ext cx="3200400" cy="2743200"/>
            </a:xfrm>
            <a:prstGeom prst="rect">
              <a:avLst/>
            </a:prstGeom>
            <a:ln>
              <a:noFill/>
            </a:ln>
            <a:effectLst>
              <a:softEdge rad="112500"/>
            </a:effectLst>
          </p:spPr>
        </p:pic>
        <p:pic>
          <p:nvPicPr>
            <p:cNvPr id="5" name="Picture 4" descr="Screen shot 2012-04-27 at 8.49.0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847" y="1160637"/>
              <a:ext cx="3200400" cy="2743200"/>
            </a:xfrm>
            <a:prstGeom prst="rect">
              <a:avLst/>
            </a:prstGeom>
            <a:ln>
              <a:noFill/>
            </a:ln>
            <a:effectLst>
              <a:softEdge rad="112500"/>
            </a:effectLst>
          </p:spPr>
        </p:pic>
        <p:pic>
          <p:nvPicPr>
            <p:cNvPr id="8" name="Picture 7" descr="Screen shot 2012-04-27 at 8.53.5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5750" y="3714046"/>
              <a:ext cx="3200400" cy="2743200"/>
            </a:xfrm>
            <a:prstGeom prst="rect">
              <a:avLst/>
            </a:prstGeom>
            <a:ln>
              <a:noFill/>
            </a:ln>
            <a:effectLst>
              <a:softEdge rad="112500"/>
            </a:effectLst>
          </p:spPr>
        </p:pic>
        <p:pic>
          <p:nvPicPr>
            <p:cNvPr id="9" name="Picture 8" descr="Screen shot 2012-04-27 at 8.54.13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847" y="3791014"/>
              <a:ext cx="3200400" cy="2743200"/>
            </a:xfrm>
            <a:prstGeom prst="rect">
              <a:avLst/>
            </a:prstGeom>
            <a:ln>
              <a:noFill/>
            </a:ln>
            <a:effectLst>
              <a:softEdge rad="112500"/>
            </a:effectLst>
          </p:spPr>
        </p:pic>
      </p:grpSp>
    </p:spTree>
    <p:extLst>
      <p:ext uri="{BB962C8B-B14F-4D97-AF65-F5344CB8AC3E}">
        <p14:creationId xmlns:p14="http://schemas.microsoft.com/office/powerpoint/2010/main" val="387869615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0164"/>
            <a:ext cx="8229600" cy="1003643"/>
          </a:xfrm>
        </p:spPr>
        <p:txBody>
          <a:bodyPr/>
          <a:lstStyle/>
          <a:p>
            <a:r>
              <a:rPr lang="en-US" dirty="0" smtClean="0"/>
              <a:t>Outline</a:t>
            </a:r>
            <a:endParaRPr lang="en-US" dirty="0"/>
          </a:p>
        </p:txBody>
      </p:sp>
      <p:sp>
        <p:nvSpPr>
          <p:cNvPr id="3" name="Content Placeholder 2"/>
          <p:cNvSpPr>
            <a:spLocks noGrp="1"/>
          </p:cNvSpPr>
          <p:nvPr>
            <p:ph idx="1"/>
          </p:nvPr>
        </p:nvSpPr>
        <p:spPr/>
        <p:txBody>
          <a:bodyPr>
            <a:normAutofit lnSpcReduction="10000"/>
          </a:bodyPr>
          <a:lstStyle/>
          <a:p>
            <a:r>
              <a:rPr lang="en-US" dirty="0" smtClean="0"/>
              <a:t>History of marine animal tracking</a:t>
            </a:r>
          </a:p>
          <a:p>
            <a:endParaRPr lang="en-US" dirty="0"/>
          </a:p>
          <a:p>
            <a:r>
              <a:rPr lang="en-US" dirty="0" smtClean="0"/>
              <a:t>Acoustic telemetry 101</a:t>
            </a:r>
          </a:p>
          <a:p>
            <a:endParaRPr lang="en-US" dirty="0"/>
          </a:p>
          <a:p>
            <a:r>
              <a:rPr lang="en-US" dirty="0" smtClean="0"/>
              <a:t>DE Bay Project: Case Study</a:t>
            </a:r>
          </a:p>
          <a:p>
            <a:endParaRPr lang="en-US" dirty="0"/>
          </a:p>
          <a:p>
            <a:r>
              <a:rPr lang="en-US" dirty="0" smtClean="0"/>
              <a:t>Dataset Positives</a:t>
            </a:r>
          </a:p>
          <a:p>
            <a:endParaRPr lang="en-US" dirty="0"/>
          </a:p>
          <a:p>
            <a:r>
              <a:rPr lang="en-US" dirty="0" smtClean="0"/>
              <a:t>Dataset Limitations</a:t>
            </a:r>
          </a:p>
          <a:p>
            <a:endParaRPr lang="en-US" dirty="0"/>
          </a:p>
          <a:p>
            <a:r>
              <a:rPr lang="en-US" dirty="0" smtClean="0"/>
              <a:t>Questions</a:t>
            </a:r>
            <a:endParaRPr lang="en-US" dirty="0"/>
          </a:p>
        </p:txBody>
      </p:sp>
      <p:pic>
        <p:nvPicPr>
          <p:cNvPr id="6" name="Picture 5" descr="DSC05154.jpg"/>
          <p:cNvPicPr>
            <a:picLocks noChangeAspect="1"/>
          </p:cNvPicPr>
          <p:nvPr/>
        </p:nvPicPr>
        <p:blipFill rotWithShape="1">
          <a:blip r:embed="rId3">
            <a:extLst>
              <a:ext uri="{28A0092B-C50C-407E-A947-70E740481C1C}">
                <a14:useLocalDpi xmlns:a14="http://schemas.microsoft.com/office/drawing/2010/main" val="0"/>
              </a:ext>
            </a:extLst>
          </a:blip>
          <a:srcRect t="16012" r="30244"/>
          <a:stretch/>
        </p:blipFill>
        <p:spPr>
          <a:xfrm>
            <a:off x="5901105" y="1651993"/>
            <a:ext cx="3242896" cy="5206007"/>
          </a:xfrm>
          <a:prstGeom prst="rect">
            <a:avLst/>
          </a:prstGeom>
        </p:spPr>
      </p:pic>
    </p:spTree>
    <p:extLst>
      <p:ext uri="{BB962C8B-B14F-4D97-AF65-F5344CB8AC3E}">
        <p14:creationId xmlns:p14="http://schemas.microsoft.com/office/powerpoint/2010/main" val="57704059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384880"/>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a:t>Where are most of the acoustic hits in the DE </a:t>
            </a:r>
            <a:r>
              <a:rPr lang="en-US" sz="2800" dirty="0" smtClean="0"/>
              <a:t>Bay</a:t>
            </a:r>
            <a:r>
              <a:rPr lang="en-US" sz="2800" dirty="0"/>
              <a:t>?</a:t>
            </a:r>
          </a:p>
        </p:txBody>
      </p:sp>
      <p:sp>
        <p:nvSpPr>
          <p:cNvPr id="4" name="Content Placeholder 2"/>
          <p:cNvSpPr>
            <a:spLocks noGrp="1"/>
          </p:cNvSpPr>
          <p:nvPr>
            <p:ph idx="1"/>
          </p:nvPr>
        </p:nvSpPr>
        <p:spPr>
          <a:xfrm>
            <a:off x="457200" y="1160637"/>
            <a:ext cx="8229600" cy="5373577"/>
          </a:xfrm>
        </p:spPr>
        <p:txBody>
          <a:bodyPr>
            <a:normAutofit/>
          </a:bodyPr>
          <a:lstStyle/>
          <a:p>
            <a:pPr marL="0" indent="0">
              <a:buNone/>
            </a:pPr>
            <a:endParaRPr lang="en-US" dirty="0"/>
          </a:p>
          <a:p>
            <a:pPr marL="0" indent="0">
              <a:buNone/>
            </a:pPr>
            <a:r>
              <a:rPr lang="en-US" dirty="0" smtClean="0"/>
              <a:t>	</a:t>
            </a:r>
          </a:p>
        </p:txBody>
      </p:sp>
      <p:grpSp>
        <p:nvGrpSpPr>
          <p:cNvPr id="12" name="Group 11"/>
          <p:cNvGrpSpPr/>
          <p:nvPr/>
        </p:nvGrpSpPr>
        <p:grpSpPr>
          <a:xfrm>
            <a:off x="1547263" y="1160637"/>
            <a:ext cx="6245984" cy="5373577"/>
            <a:chOff x="1547263" y="1160637"/>
            <a:chExt cx="6245984" cy="5373577"/>
          </a:xfrm>
        </p:grpSpPr>
        <p:pic>
          <p:nvPicPr>
            <p:cNvPr id="3" name="Picture 2" descr="Screen shot 2012-04-27 at 8.45.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263" y="1197859"/>
              <a:ext cx="3200400" cy="2743200"/>
            </a:xfrm>
            <a:prstGeom prst="rect">
              <a:avLst/>
            </a:prstGeom>
            <a:ln>
              <a:noFill/>
            </a:ln>
            <a:effectLst>
              <a:softEdge rad="112500"/>
            </a:effectLst>
          </p:spPr>
        </p:pic>
        <p:pic>
          <p:nvPicPr>
            <p:cNvPr id="5" name="Picture 4" descr="Screen shot 2012-04-27 at 8.49.0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847" y="1160637"/>
              <a:ext cx="3200400" cy="2743200"/>
            </a:xfrm>
            <a:prstGeom prst="rect">
              <a:avLst/>
            </a:prstGeom>
            <a:ln>
              <a:noFill/>
            </a:ln>
            <a:effectLst>
              <a:softEdge rad="112500"/>
            </a:effectLst>
          </p:spPr>
        </p:pic>
        <p:pic>
          <p:nvPicPr>
            <p:cNvPr id="8" name="Picture 7" descr="Screen shot 2012-04-27 at 8.53.5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5750" y="3714046"/>
              <a:ext cx="3200400" cy="2743200"/>
            </a:xfrm>
            <a:prstGeom prst="rect">
              <a:avLst/>
            </a:prstGeom>
            <a:ln>
              <a:noFill/>
            </a:ln>
            <a:effectLst>
              <a:softEdge rad="112500"/>
            </a:effectLst>
          </p:spPr>
        </p:pic>
        <p:pic>
          <p:nvPicPr>
            <p:cNvPr id="9" name="Picture 8" descr="Screen shot 2012-04-27 at 8.54.13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847" y="3791014"/>
              <a:ext cx="3200400" cy="2743200"/>
            </a:xfrm>
            <a:prstGeom prst="rect">
              <a:avLst/>
            </a:prstGeom>
            <a:ln>
              <a:noFill/>
            </a:ln>
            <a:effectLst>
              <a:softEdge rad="112500"/>
            </a:effectLst>
          </p:spPr>
        </p:pic>
      </p:grpSp>
      <p:cxnSp>
        <p:nvCxnSpPr>
          <p:cNvPr id="7" name="Straight Arrow Connector 6"/>
          <p:cNvCxnSpPr/>
          <p:nvPr/>
        </p:nvCxnSpPr>
        <p:spPr>
          <a:xfrm flipH="1">
            <a:off x="3027687" y="5746802"/>
            <a:ext cx="1167456" cy="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1" name="Straight Arrow Connector 10"/>
          <p:cNvCxnSpPr/>
          <p:nvPr/>
        </p:nvCxnSpPr>
        <p:spPr>
          <a:xfrm flipH="1">
            <a:off x="2629981" y="4476859"/>
            <a:ext cx="179609" cy="34634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44735038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25616"/>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a:t>What is the distribution of males </a:t>
            </a:r>
            <a:r>
              <a:rPr lang="en-US" sz="2800" dirty="0" smtClean="0"/>
              <a:t>vs. </a:t>
            </a:r>
            <a:r>
              <a:rPr lang="en-US" sz="2800" dirty="0"/>
              <a:t>females in 		the DE Bay?</a:t>
            </a:r>
          </a:p>
        </p:txBody>
      </p:sp>
      <p:sp>
        <p:nvSpPr>
          <p:cNvPr id="4" name="Content Placeholder 2"/>
          <p:cNvSpPr>
            <a:spLocks noGrp="1"/>
          </p:cNvSpPr>
          <p:nvPr>
            <p:ph idx="1"/>
          </p:nvPr>
        </p:nvSpPr>
        <p:spPr>
          <a:xfrm>
            <a:off x="457200" y="1160637"/>
            <a:ext cx="8229600" cy="5373577"/>
          </a:xfrm>
        </p:spPr>
        <p:txBody>
          <a:bodyPr>
            <a:normAutofit/>
          </a:bodyPr>
          <a:lstStyle/>
          <a:p>
            <a:pPr marL="0" indent="0">
              <a:buNone/>
            </a:pPr>
            <a:endParaRPr lang="en-US" dirty="0"/>
          </a:p>
          <a:p>
            <a:pPr marL="0" indent="0">
              <a:buNone/>
            </a:pPr>
            <a:r>
              <a:rPr lang="en-US" dirty="0" smtClean="0"/>
              <a:t>	</a:t>
            </a:r>
          </a:p>
        </p:txBody>
      </p:sp>
      <p:pic>
        <p:nvPicPr>
          <p:cNvPr id="2" name="Picture 1" descr="Screen shot 2012-04-27 at 10.13.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519" y="2108074"/>
            <a:ext cx="4815961" cy="4581036"/>
          </a:xfrm>
          <a:prstGeom prst="rect">
            <a:avLst/>
          </a:prstGeom>
          <a:ln>
            <a:noFill/>
          </a:ln>
          <a:effectLst>
            <a:outerShdw blurRad="292100" dist="139700" dir="2700000" algn="tl" rotWithShape="0">
              <a:srgbClr val="333333">
                <a:alpha val="65000"/>
              </a:srgbClr>
            </a:outerShdw>
          </a:effectLst>
        </p:spPr>
      </p:pic>
      <p:sp>
        <p:nvSpPr>
          <p:cNvPr id="15" name="Content Placeholder 2"/>
          <p:cNvSpPr txBox="1">
            <a:spLocks/>
          </p:cNvSpPr>
          <p:nvPr/>
        </p:nvSpPr>
        <p:spPr>
          <a:xfrm>
            <a:off x="3782040" y="1718756"/>
            <a:ext cx="3154096" cy="10878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457200" lvl="1" indent="0">
              <a:buNone/>
            </a:pPr>
            <a:r>
              <a:rPr lang="en-US" sz="2000" dirty="0" smtClean="0"/>
              <a:t>2010</a:t>
            </a:r>
          </a:p>
        </p:txBody>
      </p:sp>
    </p:spTree>
    <p:extLst>
      <p:ext uri="{BB962C8B-B14F-4D97-AF65-F5344CB8AC3E}">
        <p14:creationId xmlns:p14="http://schemas.microsoft.com/office/powerpoint/2010/main" val="393382905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25616"/>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a:t>What is the distribution of males </a:t>
            </a:r>
            <a:r>
              <a:rPr lang="en-US" sz="2800" dirty="0" smtClean="0"/>
              <a:t>vs. </a:t>
            </a:r>
            <a:r>
              <a:rPr lang="en-US" sz="2800" dirty="0"/>
              <a:t>females in 		the DE Bay?</a:t>
            </a:r>
          </a:p>
        </p:txBody>
      </p:sp>
      <p:sp>
        <p:nvSpPr>
          <p:cNvPr id="4" name="Content Placeholder 2"/>
          <p:cNvSpPr>
            <a:spLocks noGrp="1"/>
          </p:cNvSpPr>
          <p:nvPr>
            <p:ph idx="1"/>
          </p:nvPr>
        </p:nvSpPr>
        <p:spPr>
          <a:xfrm>
            <a:off x="457200" y="1160637"/>
            <a:ext cx="8229600" cy="5373577"/>
          </a:xfrm>
        </p:spPr>
        <p:txBody>
          <a:bodyPr>
            <a:normAutofit/>
          </a:bodyPr>
          <a:lstStyle/>
          <a:p>
            <a:pPr marL="0" indent="0">
              <a:buNone/>
            </a:pPr>
            <a:endParaRPr lang="en-US" dirty="0"/>
          </a:p>
          <a:p>
            <a:pPr marL="0" indent="0">
              <a:buNone/>
            </a:pPr>
            <a:r>
              <a:rPr lang="en-US" dirty="0" smtClean="0"/>
              <a:t>	</a:t>
            </a:r>
          </a:p>
        </p:txBody>
      </p:sp>
      <p:sp>
        <p:nvSpPr>
          <p:cNvPr id="15" name="Content Placeholder 2"/>
          <p:cNvSpPr txBox="1">
            <a:spLocks/>
          </p:cNvSpPr>
          <p:nvPr/>
        </p:nvSpPr>
        <p:spPr>
          <a:xfrm>
            <a:off x="3658136" y="1796206"/>
            <a:ext cx="3154096" cy="10878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457200" lvl="1" indent="0">
              <a:buNone/>
            </a:pPr>
            <a:r>
              <a:rPr lang="en-US" sz="2000" dirty="0" smtClean="0"/>
              <a:t>2010</a:t>
            </a:r>
          </a:p>
        </p:txBody>
      </p:sp>
      <p:pic>
        <p:nvPicPr>
          <p:cNvPr id="3" name="Picture 2" descr="Screen shot 2012-04-27 at 10.21.3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91" y="2447349"/>
            <a:ext cx="3859699" cy="3403829"/>
          </a:xfrm>
          <a:prstGeom prst="rect">
            <a:avLst/>
          </a:prstGeom>
          <a:ln>
            <a:noFill/>
          </a:ln>
          <a:effectLst>
            <a:outerShdw blurRad="292100" dist="139700" dir="2700000" algn="tl" rotWithShape="0">
              <a:srgbClr val="333333">
                <a:alpha val="65000"/>
              </a:srgbClr>
            </a:outerShdw>
          </a:effectLst>
        </p:spPr>
      </p:pic>
      <p:pic>
        <p:nvPicPr>
          <p:cNvPr id="5" name="Picture 4" descr="Screen shot 2012-04-27 at 10.22.2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3252" y="2447349"/>
            <a:ext cx="4038794" cy="34038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938029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25616"/>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a:t>What are the environmental conditions like when 		the sharks are within the acoustic array?</a:t>
            </a:r>
          </a:p>
        </p:txBody>
      </p:sp>
      <p:sp>
        <p:nvSpPr>
          <p:cNvPr id="4" name="Content Placeholder 2"/>
          <p:cNvSpPr>
            <a:spLocks noGrp="1"/>
          </p:cNvSpPr>
          <p:nvPr>
            <p:ph idx="1"/>
          </p:nvPr>
        </p:nvSpPr>
        <p:spPr>
          <a:xfrm>
            <a:off x="457200" y="1160637"/>
            <a:ext cx="8229600" cy="5373577"/>
          </a:xfrm>
        </p:spPr>
        <p:txBody>
          <a:bodyPr>
            <a:normAutofit/>
          </a:bodyPr>
          <a:lstStyle/>
          <a:p>
            <a:pPr marL="0" indent="0">
              <a:buNone/>
            </a:pPr>
            <a:endParaRPr lang="en-US" dirty="0"/>
          </a:p>
        </p:txBody>
      </p:sp>
      <p:pic>
        <p:nvPicPr>
          <p:cNvPr id="7" name="Picture 6" descr="Screen shot 2012-04-27 at 11.29.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05" y="1625816"/>
            <a:ext cx="5301407" cy="49992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116913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25616"/>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a:t>What are the environmental conditions like when 		the sharks are within the acoustic array?</a:t>
            </a:r>
          </a:p>
        </p:txBody>
      </p:sp>
      <p:sp>
        <p:nvSpPr>
          <p:cNvPr id="4" name="Content Placeholder 2"/>
          <p:cNvSpPr>
            <a:spLocks noGrp="1"/>
          </p:cNvSpPr>
          <p:nvPr>
            <p:ph idx="1"/>
          </p:nvPr>
        </p:nvSpPr>
        <p:spPr>
          <a:xfrm>
            <a:off x="457200" y="1160637"/>
            <a:ext cx="8229600" cy="5373577"/>
          </a:xfrm>
        </p:spPr>
        <p:txBody>
          <a:bodyPr>
            <a:normAutofit/>
          </a:bodyPr>
          <a:lstStyle/>
          <a:p>
            <a:pPr marL="0" indent="0">
              <a:buNone/>
            </a:pPr>
            <a:endParaRPr lang="en-US" dirty="0"/>
          </a:p>
        </p:txBody>
      </p:sp>
      <p:pic>
        <p:nvPicPr>
          <p:cNvPr id="7" name="Picture 6" descr="Screen shot 2012-04-27 at 11.29.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08" y="1625816"/>
            <a:ext cx="5301407" cy="4999254"/>
          </a:xfrm>
          <a:prstGeom prst="rect">
            <a:avLst/>
          </a:prstGeom>
          <a:ln>
            <a:noFill/>
          </a:ln>
          <a:effectLst>
            <a:outerShdw blurRad="292100" dist="139700" dir="2700000" algn="tl" rotWithShape="0">
              <a:srgbClr val="333333">
                <a:alpha val="65000"/>
              </a:srgbClr>
            </a:outerShdw>
          </a:effectLst>
        </p:spPr>
      </p:pic>
      <p:cxnSp>
        <p:nvCxnSpPr>
          <p:cNvPr id="3" name="Straight Arrow Connector 2"/>
          <p:cNvCxnSpPr/>
          <p:nvPr/>
        </p:nvCxnSpPr>
        <p:spPr>
          <a:xfrm>
            <a:off x="3453927" y="3237317"/>
            <a:ext cx="46465" cy="2819099"/>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8" name="Straight Arrow Connector 7"/>
          <p:cNvCxnSpPr/>
          <p:nvPr/>
        </p:nvCxnSpPr>
        <p:spPr>
          <a:xfrm>
            <a:off x="5619826" y="3237317"/>
            <a:ext cx="0" cy="2819099"/>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5782734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25616"/>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a:t>What are the environmental conditions like when 		the sharks are within the acoustic array?</a:t>
            </a:r>
          </a:p>
        </p:txBody>
      </p:sp>
      <p:pic>
        <p:nvPicPr>
          <p:cNvPr id="5" name="Picture 4" descr="stations_temp_time_series_w_me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498" y="1781158"/>
            <a:ext cx="4921942" cy="49219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03109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25616"/>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a:t>What are the environmental conditions like when 		the sharks are within the acoustic array?</a:t>
            </a:r>
          </a:p>
        </p:txBody>
      </p:sp>
      <p:pic>
        <p:nvPicPr>
          <p:cNvPr id="5" name="Picture 4" descr="stations_temp_time_series_w_me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498" y="1781158"/>
            <a:ext cx="4921942" cy="4921942"/>
          </a:xfrm>
          <a:prstGeom prst="rect">
            <a:avLst/>
          </a:prstGeom>
          <a:ln>
            <a:noFill/>
          </a:ln>
          <a:effectLst>
            <a:outerShdw blurRad="292100" dist="139700" dir="2700000" algn="tl" rotWithShape="0">
              <a:srgbClr val="333333">
                <a:alpha val="65000"/>
              </a:srgbClr>
            </a:outerShdw>
          </a:effectLst>
        </p:spPr>
      </p:pic>
      <p:cxnSp>
        <p:nvCxnSpPr>
          <p:cNvPr id="3" name="Straight Connector 2"/>
          <p:cNvCxnSpPr/>
          <p:nvPr/>
        </p:nvCxnSpPr>
        <p:spPr>
          <a:xfrm>
            <a:off x="2524619" y="3423190"/>
            <a:ext cx="4166396"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67970774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4880"/>
            <a:ext cx="8229600" cy="1600200"/>
          </a:xfrm>
        </p:spPr>
        <p:txBody>
          <a:bodyPr/>
          <a:lstStyle/>
          <a:p>
            <a:r>
              <a:rPr lang="en-US" dirty="0" smtClean="0"/>
              <a:t>Dataset Positives</a:t>
            </a:r>
            <a:endParaRPr lang="en-US" dirty="0"/>
          </a:p>
        </p:txBody>
      </p:sp>
      <p:sp>
        <p:nvSpPr>
          <p:cNvPr id="3" name="Content Placeholder 2"/>
          <p:cNvSpPr>
            <a:spLocks noGrp="1"/>
          </p:cNvSpPr>
          <p:nvPr>
            <p:ph idx="1"/>
          </p:nvPr>
        </p:nvSpPr>
        <p:spPr>
          <a:xfrm>
            <a:off x="457200" y="1600200"/>
            <a:ext cx="8229600" cy="4951881"/>
          </a:xfrm>
        </p:spPr>
        <p:txBody>
          <a:bodyPr>
            <a:normAutofit/>
          </a:bodyPr>
          <a:lstStyle/>
          <a:p>
            <a:r>
              <a:rPr lang="en-US" dirty="0" smtClean="0"/>
              <a:t>Long term dataset</a:t>
            </a:r>
          </a:p>
          <a:p>
            <a:pPr lvl="1"/>
            <a:r>
              <a:rPr lang="en-US" dirty="0" smtClean="0"/>
              <a:t>&gt;4 years now</a:t>
            </a:r>
          </a:p>
          <a:p>
            <a:pPr lvl="1"/>
            <a:endParaRPr lang="en-US" dirty="0"/>
          </a:p>
          <a:p>
            <a:r>
              <a:rPr lang="en-US" dirty="0" smtClean="0"/>
              <a:t>High sample size </a:t>
            </a:r>
          </a:p>
          <a:p>
            <a:pPr lvl="1"/>
            <a:r>
              <a:rPr lang="en-US" dirty="0" smtClean="0"/>
              <a:t>&gt;400 sharks have been tagged</a:t>
            </a:r>
          </a:p>
          <a:p>
            <a:pPr lvl="1"/>
            <a:r>
              <a:rPr lang="en-US" dirty="0" smtClean="0"/>
              <a:t>Tags can last as long as 3-4 years</a:t>
            </a:r>
          </a:p>
          <a:p>
            <a:pPr lvl="2"/>
            <a:r>
              <a:rPr lang="en-US" dirty="0" smtClean="0"/>
              <a:t>Allows us to document return rates</a:t>
            </a:r>
          </a:p>
          <a:p>
            <a:pPr lvl="2"/>
            <a:endParaRPr lang="en-US" dirty="0" smtClean="0"/>
          </a:p>
          <a:p>
            <a:r>
              <a:rPr lang="en-US" dirty="0" smtClean="0"/>
              <a:t>Gives insight into areas of intensive use by sharks</a:t>
            </a:r>
          </a:p>
          <a:p>
            <a:endParaRPr lang="en-US" dirty="0" smtClean="0"/>
          </a:p>
          <a:p>
            <a:r>
              <a:rPr lang="en-US" dirty="0" smtClean="0"/>
              <a:t>Gives insight into the seasonality of the sharks presence in the bay</a:t>
            </a:r>
            <a:endParaRPr lang="en-US" dirty="0"/>
          </a:p>
          <a:p>
            <a:endParaRPr lang="en-US" dirty="0"/>
          </a:p>
        </p:txBody>
      </p:sp>
    </p:spTree>
    <p:extLst>
      <p:ext uri="{BB962C8B-B14F-4D97-AF65-F5344CB8AC3E}">
        <p14:creationId xmlns:p14="http://schemas.microsoft.com/office/powerpoint/2010/main" val="418317117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4880"/>
            <a:ext cx="8229600" cy="1600200"/>
          </a:xfrm>
        </p:spPr>
        <p:txBody>
          <a:bodyPr/>
          <a:lstStyle/>
          <a:p>
            <a:r>
              <a:rPr lang="en-US" dirty="0" smtClean="0"/>
              <a:t>Dataset Limitations</a:t>
            </a:r>
            <a:endParaRPr lang="en-US" dirty="0"/>
          </a:p>
        </p:txBody>
      </p:sp>
      <p:sp>
        <p:nvSpPr>
          <p:cNvPr id="3" name="Content Placeholder 2"/>
          <p:cNvSpPr>
            <a:spLocks noGrp="1"/>
          </p:cNvSpPr>
          <p:nvPr>
            <p:ph idx="1"/>
          </p:nvPr>
        </p:nvSpPr>
        <p:spPr>
          <a:xfrm>
            <a:off x="457200" y="1600200"/>
            <a:ext cx="8229600" cy="4951881"/>
          </a:xfrm>
        </p:spPr>
        <p:txBody>
          <a:bodyPr>
            <a:normAutofit/>
          </a:bodyPr>
          <a:lstStyle/>
          <a:p>
            <a:r>
              <a:rPr lang="en-US" dirty="0" smtClean="0"/>
              <a:t>Only records the presence of a shark (up to 1km 	away in good conditions)</a:t>
            </a:r>
          </a:p>
          <a:p>
            <a:pPr lvl="1"/>
            <a:r>
              <a:rPr lang="en-US" dirty="0" smtClean="0"/>
              <a:t>Does not show movement tracks</a:t>
            </a:r>
          </a:p>
          <a:p>
            <a:pPr lvl="1"/>
            <a:endParaRPr lang="en-US" dirty="0"/>
          </a:p>
          <a:p>
            <a:r>
              <a:rPr lang="en-US" dirty="0" smtClean="0"/>
              <a:t>Possibility for code collision </a:t>
            </a:r>
          </a:p>
          <a:p>
            <a:pPr lvl="1"/>
            <a:r>
              <a:rPr lang="en-US" dirty="0" smtClean="0"/>
              <a:t>Sand tiger sharks like to aggregate in groups, increasing chances of code collision</a:t>
            </a:r>
          </a:p>
          <a:p>
            <a:pPr lvl="2"/>
            <a:r>
              <a:rPr lang="en-US" dirty="0" smtClean="0"/>
              <a:t>False detections</a:t>
            </a:r>
            <a:endParaRPr lang="en-US" dirty="0"/>
          </a:p>
          <a:p>
            <a:pPr lvl="2"/>
            <a:r>
              <a:rPr lang="en-US" dirty="0" smtClean="0"/>
              <a:t>Decrease receiver performance</a:t>
            </a:r>
          </a:p>
          <a:p>
            <a:endParaRPr lang="en-US" dirty="0"/>
          </a:p>
          <a:p>
            <a:r>
              <a:rPr lang="en-US" dirty="0" smtClean="0"/>
              <a:t>Conditions in a bay are perfect/imperfect for acoustic telemetry</a:t>
            </a:r>
          </a:p>
          <a:p>
            <a:pPr lvl="1"/>
            <a:r>
              <a:rPr lang="en-US" dirty="0"/>
              <a:t>Shallow water makes mooring receivers easy, and easy to </a:t>
            </a:r>
            <a:r>
              <a:rPr lang="en-US" dirty="0" smtClean="0"/>
              <a:t>maintain</a:t>
            </a:r>
          </a:p>
          <a:p>
            <a:pPr lvl="1"/>
            <a:r>
              <a:rPr lang="en-US" dirty="0" smtClean="0"/>
              <a:t>Waves, boats, dense animal populations produce sound interference</a:t>
            </a:r>
          </a:p>
        </p:txBody>
      </p:sp>
    </p:spTree>
    <p:extLst>
      <p:ext uri="{BB962C8B-B14F-4D97-AF65-F5344CB8AC3E}">
        <p14:creationId xmlns:p14="http://schemas.microsoft.com/office/powerpoint/2010/main" val="171714852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6350"/>
            <a:ext cx="9144000" cy="6858000"/>
          </a:xfrm>
          <a:prstGeom prst="rect">
            <a:avLst/>
          </a:prstGeom>
        </p:spPr>
      </p:pic>
      <p:sp>
        <p:nvSpPr>
          <p:cNvPr id="7" name="TextBox 6"/>
          <p:cNvSpPr txBox="1"/>
          <p:nvPr/>
        </p:nvSpPr>
        <p:spPr>
          <a:xfrm>
            <a:off x="2633039" y="789967"/>
            <a:ext cx="3996022" cy="923330"/>
          </a:xfrm>
          <a:prstGeom prst="rect">
            <a:avLst/>
          </a:prstGeom>
          <a:noFill/>
        </p:spPr>
        <p:txBody>
          <a:bodyPr wrap="square" rtlCol="0">
            <a:spAutoFit/>
          </a:bodyPr>
          <a:lstStyle/>
          <a:p>
            <a:r>
              <a:rPr lang="en-US" sz="5400" dirty="0" smtClean="0">
                <a:solidFill>
                  <a:schemeClr val="bg1"/>
                </a:solidFill>
              </a:rPr>
              <a:t>Questions?</a:t>
            </a:r>
            <a:endParaRPr lang="en-US" sz="5400" dirty="0">
              <a:solidFill>
                <a:schemeClr val="bg1"/>
              </a:solidFill>
            </a:endParaRPr>
          </a:p>
        </p:txBody>
      </p:sp>
    </p:spTree>
    <p:extLst>
      <p:ext uri="{BB962C8B-B14F-4D97-AF65-F5344CB8AC3E}">
        <p14:creationId xmlns:p14="http://schemas.microsoft.com/office/powerpoint/2010/main" val="30943210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0164"/>
            <a:ext cx="8229600" cy="1003643"/>
          </a:xfrm>
        </p:spPr>
        <p:txBody>
          <a:bodyPr/>
          <a:lstStyle/>
          <a:p>
            <a:r>
              <a:rPr lang="en-US" dirty="0" smtClean="0"/>
              <a:t>Marine Animal Tracking </a:t>
            </a:r>
            <a:endParaRPr lang="en-US" dirty="0"/>
          </a:p>
        </p:txBody>
      </p:sp>
      <p:sp>
        <p:nvSpPr>
          <p:cNvPr id="3" name="Content Placeholder 2"/>
          <p:cNvSpPr>
            <a:spLocks noGrp="1"/>
          </p:cNvSpPr>
          <p:nvPr>
            <p:ph idx="1"/>
          </p:nvPr>
        </p:nvSpPr>
        <p:spPr/>
        <p:txBody>
          <a:bodyPr/>
          <a:lstStyle/>
          <a:p>
            <a:endParaRPr lang="en-US" dirty="0"/>
          </a:p>
        </p:txBody>
      </p:sp>
      <p:sp>
        <p:nvSpPr>
          <p:cNvPr id="4" name="Content Placeholder 2"/>
          <p:cNvSpPr txBox="1">
            <a:spLocks/>
          </p:cNvSpPr>
          <p:nvPr/>
        </p:nvSpPr>
        <p:spPr>
          <a:xfrm>
            <a:off x="1307660" y="4873192"/>
            <a:ext cx="6708325" cy="1049883"/>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Tag and recapture studies only record two locations for every individual tagged</a:t>
            </a:r>
            <a:endParaRPr lang="en-US" sz="2800"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641159" y="1600200"/>
            <a:ext cx="6117621" cy="31865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78545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920"/>
            <a:ext cx="8229600" cy="1022887"/>
          </a:xfrm>
        </p:spPr>
        <p:txBody>
          <a:bodyPr/>
          <a:lstStyle/>
          <a:p>
            <a:r>
              <a:rPr lang="en-US" dirty="0" smtClean="0"/>
              <a:t>Marine Animal Tracking </a:t>
            </a:r>
            <a:endParaRPr lang="en-US" dirty="0"/>
          </a:p>
        </p:txBody>
      </p:sp>
      <p:pic>
        <p:nvPicPr>
          <p:cNvPr id="5" name="Picture 4" descr="Multi_plain_trails_lines_animatio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023" y="1253807"/>
            <a:ext cx="4418047" cy="4418047"/>
          </a:xfrm>
          <a:prstGeom prst="rect">
            <a:avLst/>
          </a:prstGeom>
          <a:ln>
            <a:noFill/>
          </a:ln>
          <a:effectLst>
            <a:outerShdw blurRad="292100" dist="139700" dir="2700000" algn="tl" rotWithShape="0">
              <a:srgbClr val="333333">
                <a:alpha val="65000"/>
              </a:srgbClr>
            </a:outerShdw>
          </a:effectLst>
        </p:spPr>
      </p:pic>
      <p:sp>
        <p:nvSpPr>
          <p:cNvPr id="6" name="Content Placeholder 2"/>
          <p:cNvSpPr txBox="1">
            <a:spLocks/>
          </p:cNvSpPr>
          <p:nvPr/>
        </p:nvSpPr>
        <p:spPr>
          <a:xfrm>
            <a:off x="447340" y="5726622"/>
            <a:ext cx="8696660" cy="10544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Satellite tags record large scale offshore movements, but only if the animal surfaces!</a:t>
            </a:r>
            <a:endParaRPr lang="en-US" sz="2800" dirty="0"/>
          </a:p>
        </p:txBody>
      </p:sp>
    </p:spTree>
    <p:extLst>
      <p:ext uri="{BB962C8B-B14F-4D97-AF65-F5344CB8AC3E}">
        <p14:creationId xmlns:p14="http://schemas.microsoft.com/office/powerpoint/2010/main" val="291137423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6392"/>
            <a:ext cx="8229600" cy="1600200"/>
          </a:xfrm>
        </p:spPr>
        <p:txBody>
          <a:bodyPr/>
          <a:lstStyle/>
          <a:p>
            <a:r>
              <a:rPr lang="en-US" dirty="0" smtClean="0"/>
              <a:t>Marine Animal Tracking</a:t>
            </a:r>
            <a:endParaRPr lang="en-US" dirty="0"/>
          </a:p>
        </p:txBody>
      </p:sp>
      <p:sp>
        <p:nvSpPr>
          <p:cNvPr id="3" name="Content Placeholder 2"/>
          <p:cNvSpPr>
            <a:spLocks noGrp="1"/>
          </p:cNvSpPr>
          <p:nvPr>
            <p:ph idx="1"/>
          </p:nvPr>
        </p:nvSpPr>
        <p:spPr/>
        <p:txBody>
          <a:bodyPr>
            <a:normAutofit/>
          </a:bodyPr>
          <a:lstStyle/>
          <a:p>
            <a:r>
              <a:rPr lang="en-US" dirty="0" smtClean="0"/>
              <a:t>Solution!</a:t>
            </a:r>
          </a:p>
          <a:p>
            <a:pPr lvl="1"/>
            <a:r>
              <a:rPr lang="en-US" dirty="0" smtClean="0"/>
              <a:t>Acoustic telemetry</a:t>
            </a:r>
          </a:p>
          <a:p>
            <a:pPr lvl="1"/>
            <a:endParaRPr lang="en-US" dirty="0" smtClean="0"/>
          </a:p>
          <a:p>
            <a:pPr lvl="1"/>
            <a:r>
              <a:rPr lang="en-US" dirty="0" smtClean="0"/>
              <a:t>Advantages </a:t>
            </a:r>
          </a:p>
          <a:p>
            <a:pPr lvl="2"/>
            <a:r>
              <a:rPr lang="en-US" dirty="0" smtClean="0"/>
              <a:t>Animals are not required to surface</a:t>
            </a:r>
          </a:p>
          <a:p>
            <a:pPr lvl="1"/>
            <a:endParaRPr lang="en-US" dirty="0" smtClean="0"/>
          </a:p>
          <a:p>
            <a:pPr lvl="2"/>
            <a:r>
              <a:rPr lang="en-US" dirty="0" smtClean="0"/>
              <a:t>Low power requirement, long tag life</a:t>
            </a:r>
          </a:p>
          <a:p>
            <a:pPr lvl="1"/>
            <a:endParaRPr lang="en-US" dirty="0" smtClean="0"/>
          </a:p>
          <a:p>
            <a:pPr lvl="2"/>
            <a:r>
              <a:rPr lang="en-US" dirty="0" smtClean="0"/>
              <a:t>Relatively inexpensive, higher sample sizes</a:t>
            </a:r>
          </a:p>
          <a:p>
            <a:pPr lvl="1"/>
            <a:endParaRPr lang="en-US" dirty="0" smtClean="0"/>
          </a:p>
        </p:txBody>
      </p:sp>
      <p:pic>
        <p:nvPicPr>
          <p:cNvPr id="4" name="Picture 3"/>
          <p:cNvPicPr>
            <a:picLocks noChangeAspect="1"/>
          </p:cNvPicPr>
          <p:nvPr/>
        </p:nvPicPr>
        <p:blipFill>
          <a:blip r:embed="rId2"/>
          <a:stretch>
            <a:fillRect/>
          </a:stretch>
        </p:blipFill>
        <p:spPr>
          <a:xfrm>
            <a:off x="5284300" y="4428747"/>
            <a:ext cx="3402500" cy="2268333"/>
          </a:xfrm>
          <a:prstGeom prst="rect">
            <a:avLst/>
          </a:prstGeom>
        </p:spPr>
      </p:pic>
    </p:spTree>
    <p:extLst>
      <p:ext uri="{BB962C8B-B14F-4D97-AF65-F5344CB8AC3E}">
        <p14:creationId xmlns:p14="http://schemas.microsoft.com/office/powerpoint/2010/main" val="23588967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4880"/>
            <a:ext cx="8229600" cy="1600200"/>
          </a:xfrm>
        </p:spPr>
        <p:txBody>
          <a:bodyPr/>
          <a:lstStyle/>
          <a:p>
            <a:r>
              <a:rPr lang="en-US" dirty="0" smtClean="0"/>
              <a:t>Acoustic Telemetry 101</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Transmitters</a:t>
            </a:r>
          </a:p>
          <a:p>
            <a:pPr lvl="1"/>
            <a:r>
              <a:rPr lang="en-US" dirty="0" smtClean="0"/>
              <a:t>Transmit sequence of pings (180khz)</a:t>
            </a:r>
          </a:p>
          <a:p>
            <a:pPr lvl="2"/>
            <a:endParaRPr lang="en-US" dirty="0" smtClean="0"/>
          </a:p>
          <a:p>
            <a:pPr lvl="2"/>
            <a:r>
              <a:rPr lang="en-US" dirty="0" smtClean="0"/>
              <a:t>Unique sequence is encoded with the unique tag serial number</a:t>
            </a:r>
          </a:p>
          <a:p>
            <a:pPr lvl="2"/>
            <a:endParaRPr lang="en-US" dirty="0"/>
          </a:p>
          <a:p>
            <a:pPr lvl="2"/>
            <a:r>
              <a:rPr lang="en-US" dirty="0" smtClean="0"/>
              <a:t>Spacing in between the pings is what makes each ping sequence unique</a:t>
            </a:r>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a:p>
            <a:pPr marL="914400" lvl="2" indent="0">
              <a:buNone/>
            </a:pPr>
            <a:r>
              <a:rPr lang="en-US" dirty="0" smtClean="0"/>
              <a:t>		</a:t>
            </a:r>
            <a:r>
              <a:rPr lang="en-US" sz="2000" dirty="0" smtClean="0"/>
              <a:t>A69</a:t>
            </a:r>
            <a:r>
              <a:rPr lang="en-US" sz="2000" dirty="0"/>
              <a:t>-1303-47796</a:t>
            </a:r>
          </a:p>
          <a:p>
            <a:pPr lvl="2"/>
            <a:endParaRPr lang="en-US" dirty="0" smtClean="0"/>
          </a:p>
        </p:txBody>
      </p:sp>
      <p:pic>
        <p:nvPicPr>
          <p:cNvPr id="4" name="Picture 3" descr="Screen shot 2012-04-26 at 4.01.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600" y="3830995"/>
            <a:ext cx="7645400" cy="1244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60484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4880"/>
            <a:ext cx="8229600" cy="1600200"/>
          </a:xfrm>
        </p:spPr>
        <p:txBody>
          <a:bodyPr/>
          <a:lstStyle/>
          <a:p>
            <a:r>
              <a:rPr lang="en-US" dirty="0" smtClean="0"/>
              <a:t>Acoustic Telemetry 101</a:t>
            </a:r>
            <a:endParaRPr lang="en-US" dirty="0"/>
          </a:p>
        </p:txBody>
      </p:sp>
      <p:sp>
        <p:nvSpPr>
          <p:cNvPr id="3" name="Content Placeholder 2"/>
          <p:cNvSpPr>
            <a:spLocks noGrp="1"/>
          </p:cNvSpPr>
          <p:nvPr>
            <p:ph idx="1"/>
          </p:nvPr>
        </p:nvSpPr>
        <p:spPr/>
        <p:txBody>
          <a:bodyPr/>
          <a:lstStyle/>
          <a:p>
            <a:endParaRPr lang="en-US" dirty="0"/>
          </a:p>
        </p:txBody>
      </p:sp>
      <p:pic>
        <p:nvPicPr>
          <p:cNvPr id="4" name="Picture 3" descr="IMAG09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508" y="2344133"/>
            <a:ext cx="4808916" cy="2855294"/>
          </a:xfrm>
          <a:prstGeom prst="rect">
            <a:avLst/>
          </a:prstGeom>
          <a:ln>
            <a:noFill/>
          </a:ln>
          <a:effectLst>
            <a:outerShdw blurRad="292100" dist="139700" dir="2700000" algn="tl" rotWithShape="0">
              <a:srgbClr val="333333">
                <a:alpha val="65000"/>
              </a:srgbClr>
            </a:outerShdw>
          </a:effectLst>
        </p:spPr>
      </p:pic>
      <p:pic>
        <p:nvPicPr>
          <p:cNvPr id="6" name="Picture 5" descr="Screen shot 2011-09-28 at 7.57.5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849" y="2344133"/>
            <a:ext cx="3138798" cy="28552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87659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4880"/>
            <a:ext cx="8229600" cy="1600200"/>
          </a:xfrm>
        </p:spPr>
        <p:txBody>
          <a:bodyPr/>
          <a:lstStyle/>
          <a:p>
            <a:r>
              <a:rPr lang="en-US" dirty="0" smtClean="0"/>
              <a:t>Acoustic Telemetry 101</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Receivers </a:t>
            </a:r>
          </a:p>
          <a:p>
            <a:pPr lvl="1"/>
            <a:r>
              <a:rPr lang="en-US" dirty="0" smtClean="0"/>
              <a:t>Pings are detected by moored receivers </a:t>
            </a:r>
          </a:p>
          <a:p>
            <a:pPr lvl="2"/>
            <a:endParaRPr lang="en-US" dirty="0" smtClean="0"/>
          </a:p>
          <a:p>
            <a:pPr lvl="2"/>
            <a:r>
              <a:rPr lang="en-US" dirty="0" smtClean="0"/>
              <a:t>Receiver decodes ping and records the tag serial number </a:t>
            </a:r>
          </a:p>
          <a:p>
            <a:pPr lvl="2"/>
            <a:endParaRPr lang="en-US" dirty="0" smtClean="0"/>
          </a:p>
          <a:p>
            <a:pPr lvl="2"/>
            <a:r>
              <a:rPr lang="en-US" dirty="0" smtClean="0"/>
              <a:t>Transfer stored data to computer via Bluetooth connection (in air)</a:t>
            </a:r>
          </a:p>
          <a:p>
            <a:pPr lvl="3"/>
            <a:r>
              <a:rPr lang="en-US" dirty="0" smtClean="0"/>
              <a:t>Transfer 100,000 bytes in ~8 seconds or roughly 10,000 detections</a:t>
            </a:r>
          </a:p>
          <a:p>
            <a:pPr lvl="2"/>
            <a:endParaRPr lang="en-US" dirty="0"/>
          </a:p>
          <a:p>
            <a:pPr lvl="2"/>
            <a:r>
              <a:rPr lang="en-US" dirty="0" smtClean="0"/>
              <a:t>Detection range depends on ocean conditions</a:t>
            </a:r>
          </a:p>
          <a:p>
            <a:pPr lvl="3"/>
            <a:r>
              <a:rPr lang="en-US" dirty="0" smtClean="0"/>
              <a:t>Usually &lt;1km</a:t>
            </a:r>
          </a:p>
          <a:p>
            <a:endParaRPr lang="en-US" dirty="0" smtClean="0"/>
          </a:p>
        </p:txBody>
      </p:sp>
    </p:spTree>
    <p:extLst>
      <p:ext uri="{BB962C8B-B14F-4D97-AF65-F5344CB8AC3E}">
        <p14:creationId xmlns:p14="http://schemas.microsoft.com/office/powerpoint/2010/main" val="42193192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051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620" y="1624230"/>
            <a:ext cx="3376450" cy="4501933"/>
          </a:xfrm>
          <a:prstGeom prst="rect">
            <a:avLst/>
          </a:prstGeom>
          <a:ln>
            <a:noFill/>
          </a:ln>
          <a:effectLst>
            <a:outerShdw blurRad="292100" dist="139700" dir="2700000" algn="tl" rotWithShape="0">
              <a:srgbClr val="333333">
                <a:alpha val="65000"/>
              </a:srgbClr>
            </a:outerShdw>
          </a:effectLst>
        </p:spPr>
      </p:pic>
      <p:sp>
        <p:nvSpPr>
          <p:cNvPr id="12" name="Title 1"/>
          <p:cNvSpPr txBox="1">
            <a:spLocks/>
          </p:cNvSpPr>
          <p:nvPr/>
        </p:nvSpPr>
        <p:spPr>
          <a:xfrm>
            <a:off x="457200" y="-384880"/>
            <a:ext cx="8229600" cy="16002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dirty="0" smtClean="0"/>
              <a:t>Acoustic Telemetry 101</a:t>
            </a:r>
            <a:endParaRPr lang="en-US" dirty="0"/>
          </a:p>
        </p:txBody>
      </p:sp>
      <p:pic>
        <p:nvPicPr>
          <p:cNvPr id="13" name="Picture 12"/>
          <p:cNvPicPr>
            <a:picLocks noChangeAspect="1"/>
          </p:cNvPicPr>
          <p:nvPr/>
        </p:nvPicPr>
        <p:blipFill>
          <a:blip r:embed="rId3"/>
          <a:stretch>
            <a:fillRect/>
          </a:stretch>
        </p:blipFill>
        <p:spPr>
          <a:xfrm>
            <a:off x="1092124" y="1624230"/>
            <a:ext cx="3371640" cy="44955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149394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1517</TotalTime>
  <Words>1360</Words>
  <Application>Microsoft Macintosh PowerPoint</Application>
  <PresentationFormat>On-screen Show (4:3)</PresentationFormat>
  <Paragraphs>235</Paragraphs>
  <Slides>29</Slides>
  <Notes>24</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Executive</vt:lpstr>
      <vt:lpstr>Sifting Through Sand Tiger Shark Acoustic Tag Data</vt:lpstr>
      <vt:lpstr>Outline</vt:lpstr>
      <vt:lpstr>Marine Animal Tracking </vt:lpstr>
      <vt:lpstr>Marine Animal Tracking </vt:lpstr>
      <vt:lpstr>Marine Animal Tracking</vt:lpstr>
      <vt:lpstr>Acoustic Telemetry 101</vt:lpstr>
      <vt:lpstr>Acoustic Telemetry 101</vt:lpstr>
      <vt:lpstr>Acoustic Telemetry 101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Dataset Positives</vt:lpstr>
      <vt:lpstr>Dataset Limitations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Sifting Through Acoustic Tagging Data</dc:title>
  <dc:creator>Haulsee</dc:creator>
  <cp:lastModifiedBy>Haulsee</cp:lastModifiedBy>
  <cp:revision>44</cp:revision>
  <dcterms:created xsi:type="dcterms:W3CDTF">2012-04-26T16:47:39Z</dcterms:created>
  <dcterms:modified xsi:type="dcterms:W3CDTF">2012-04-27T18:07:48Z</dcterms:modified>
</cp:coreProperties>
</file>