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g" ContentType="image/jpeg"/>
  <Default Extension="jpe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67" r:id="rId2"/>
    <p:sldId id="262" r:id="rId3"/>
    <p:sldId id="263" r:id="rId4"/>
    <p:sldId id="266" r:id="rId5"/>
    <p:sldId id="265" r:id="rId6"/>
    <p:sldId id="268" r:id="rId7"/>
    <p:sldId id="260" r:id="rId8"/>
    <p:sldId id="261" r:id="rId9"/>
    <p:sldId id="264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8" d="100"/>
          <a:sy n="78" d="100"/>
        </p:scale>
        <p:origin x="-132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F765D8-D491-EC4F-A5AC-F00BEF2D1D7F}" type="datetimeFigureOut">
              <a:rPr lang="en-US" smtClean="0"/>
              <a:t>7/11/11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BACEA3-256C-A343-9566-9C4AFE7A6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626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68BE9-93F6-A74F-84E0-5B0EC9DD0D5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3560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68BE9-93F6-A74F-84E0-5B0EC9DD0D5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356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68BE9-93F6-A74F-84E0-5B0EC9DD0D5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7954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68BE9-93F6-A74F-84E0-5B0EC9DD0D5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2691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68BE9-93F6-A74F-84E0-5B0EC9DD0D5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1104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68BE9-93F6-A74F-84E0-5B0EC9DD0D5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3560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68BE9-93F6-A74F-84E0-5B0EC9DD0D5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8420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68BE9-93F6-A74F-84E0-5B0EC9DD0D5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2830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68BE9-93F6-A74F-84E0-5B0EC9DD0D5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66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C7A49-80FB-4841-ADA8-39894A19E190}" type="datetimeFigureOut">
              <a:rPr lang="en-US" smtClean="0"/>
              <a:t>7/11/11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C081D-4AAB-4A4D-AAA9-0CE007694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8578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C7A49-80FB-4841-ADA8-39894A19E190}" type="datetimeFigureOut">
              <a:rPr lang="en-US" smtClean="0"/>
              <a:t>7/11/11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C081D-4AAB-4A4D-AAA9-0CE007694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433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C7A49-80FB-4841-ADA8-39894A19E190}" type="datetimeFigureOut">
              <a:rPr lang="en-US" smtClean="0"/>
              <a:t>7/11/11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C081D-4AAB-4A4D-AAA9-0CE007694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934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C7A49-80FB-4841-ADA8-39894A19E190}" type="datetimeFigureOut">
              <a:rPr lang="en-US" smtClean="0"/>
              <a:t>7/11/11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C081D-4AAB-4A4D-AAA9-0CE007694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978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C7A49-80FB-4841-ADA8-39894A19E190}" type="datetimeFigureOut">
              <a:rPr lang="en-US" smtClean="0"/>
              <a:t>7/11/11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C081D-4AAB-4A4D-AAA9-0CE007694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080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C7A49-80FB-4841-ADA8-39894A19E190}" type="datetimeFigureOut">
              <a:rPr lang="en-US" smtClean="0"/>
              <a:t>7/11/11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C081D-4AAB-4A4D-AAA9-0CE007694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844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C7A49-80FB-4841-ADA8-39894A19E190}" type="datetimeFigureOut">
              <a:rPr lang="en-US" smtClean="0"/>
              <a:t>7/11/11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C081D-4AAB-4A4D-AAA9-0CE007694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588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C7A49-80FB-4841-ADA8-39894A19E190}" type="datetimeFigureOut">
              <a:rPr lang="en-US" smtClean="0"/>
              <a:t>7/11/11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C081D-4AAB-4A4D-AAA9-0CE007694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159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C7A49-80FB-4841-ADA8-39894A19E190}" type="datetimeFigureOut">
              <a:rPr lang="en-US" smtClean="0"/>
              <a:t>7/11/11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C081D-4AAB-4A4D-AAA9-0CE007694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549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C7A49-80FB-4841-ADA8-39894A19E190}" type="datetimeFigureOut">
              <a:rPr lang="en-US" smtClean="0"/>
              <a:t>7/11/11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C081D-4AAB-4A4D-AAA9-0CE007694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0095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C7A49-80FB-4841-ADA8-39894A19E190}" type="datetimeFigureOut">
              <a:rPr lang="en-US" smtClean="0"/>
              <a:t>7/11/11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C081D-4AAB-4A4D-AAA9-0CE007694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6701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AC7A49-80FB-4841-ADA8-39894A19E190}" type="datetimeFigureOut">
              <a:rPr lang="en-US" smtClean="0"/>
              <a:t>7/11/11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AC081D-4AAB-4A4D-AAA9-0CE007694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13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4" Type="http://schemas.openxmlformats.org/officeDocument/2006/relationships/image" Target="../media/image2.jp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4" Type="http://schemas.openxmlformats.org/officeDocument/2006/relationships/image" Target="../media/image6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4" Type="http://schemas.openxmlformats.org/officeDocument/2006/relationships/image" Target="../media/image9.jp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4" Type="http://schemas.openxmlformats.org/officeDocument/2006/relationships/image" Target="../media/image12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.W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1"/>
            <a:ext cx="9144000" cy="622273"/>
            <a:chOff x="0" y="-1"/>
            <a:chExt cx="9144000" cy="622273"/>
          </a:xfrm>
        </p:grpSpPr>
        <p:sp>
          <p:nvSpPr>
            <p:cNvPr id="9" name="Rectangle 8"/>
            <p:cNvSpPr/>
            <p:nvPr/>
          </p:nvSpPr>
          <p:spPr>
            <a:xfrm>
              <a:off x="0" y="-1"/>
              <a:ext cx="9144000" cy="620889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100000">
                  <a:srgbClr val="FFFFFF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 descr="MC900359865.WMF.WMF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283" y="23285"/>
              <a:ext cx="1359606" cy="598987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187664" y="805619"/>
            <a:ext cx="4020958" cy="2776007"/>
            <a:chOff x="0" y="0"/>
            <a:chExt cx="3682144" cy="2540892"/>
          </a:xfrm>
        </p:grpSpPr>
        <p:pic>
          <p:nvPicPr>
            <p:cNvPr id="12" name="Picture 11" descr="Sand-tiger-shark-swimming.jp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638" b="7951"/>
            <a:stretch/>
          </p:blipFill>
          <p:spPr>
            <a:xfrm>
              <a:off x="0" y="0"/>
              <a:ext cx="3682144" cy="189456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0" y="1894561"/>
              <a:ext cx="36821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Sand Tiger Shark </a:t>
              </a:r>
            </a:p>
            <a:p>
              <a:r>
                <a:rPr lang="en-US" dirty="0" smtClean="0"/>
                <a:t>NOAA Species of Concern (SOC)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930639" y="3104222"/>
            <a:ext cx="5877097" cy="3388864"/>
            <a:chOff x="3682144" y="38627"/>
            <a:chExt cx="5461856" cy="3711867"/>
          </a:xfrm>
        </p:grpSpPr>
        <p:pic>
          <p:nvPicPr>
            <p:cNvPr id="15" name="Picture 14" descr="Screen shot 2011-07-11 at 11.43.03 AM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87"/>
            <a:stretch/>
          </p:blipFill>
          <p:spPr>
            <a:xfrm>
              <a:off x="4343835" y="38627"/>
              <a:ext cx="4800165" cy="3711867"/>
            </a:xfrm>
            <a:prstGeom prst="rect">
              <a:avLst/>
            </a:prstGeom>
          </p:spPr>
        </p:pic>
        <p:grpSp>
          <p:nvGrpSpPr>
            <p:cNvPr id="16" name="Group 15"/>
            <p:cNvGrpSpPr/>
            <p:nvPr/>
          </p:nvGrpSpPr>
          <p:grpSpPr>
            <a:xfrm>
              <a:off x="3682144" y="2217726"/>
              <a:ext cx="1725821" cy="646331"/>
              <a:chOff x="3907518" y="1204729"/>
              <a:chExt cx="1725821" cy="646331"/>
            </a:xfrm>
          </p:grpSpPr>
          <p:sp>
            <p:nvSpPr>
              <p:cNvPr id="20" name="TextBox 19"/>
              <p:cNvSpPr txBox="1"/>
              <p:nvPr/>
            </p:nvSpPr>
            <p:spPr>
              <a:xfrm>
                <a:off x="3907518" y="1204729"/>
                <a:ext cx="112341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38mm D</a:t>
                </a:r>
              </a:p>
              <a:p>
                <a:r>
                  <a:rPr lang="en-US" dirty="0" smtClean="0"/>
                  <a:t>180mm L</a:t>
                </a:r>
                <a:endParaRPr lang="en-US" dirty="0"/>
              </a:p>
            </p:txBody>
          </p:sp>
          <p:cxnSp>
            <p:nvCxnSpPr>
              <p:cNvPr id="21" name="Straight Arrow Connector 20"/>
              <p:cNvCxnSpPr/>
              <p:nvPr/>
            </p:nvCxnSpPr>
            <p:spPr>
              <a:xfrm flipV="1">
                <a:off x="4802991" y="1331340"/>
                <a:ext cx="830348" cy="196555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 16"/>
            <p:cNvGrpSpPr/>
            <p:nvPr/>
          </p:nvGrpSpPr>
          <p:grpSpPr>
            <a:xfrm>
              <a:off x="3682144" y="3104163"/>
              <a:ext cx="1725821" cy="646331"/>
              <a:chOff x="3907518" y="1204729"/>
              <a:chExt cx="1725821" cy="646331"/>
            </a:xfrm>
          </p:grpSpPr>
          <p:sp>
            <p:nvSpPr>
              <p:cNvPr id="18" name="TextBox 17"/>
              <p:cNvSpPr txBox="1"/>
              <p:nvPr/>
            </p:nvSpPr>
            <p:spPr>
              <a:xfrm>
                <a:off x="3907518" y="1204729"/>
                <a:ext cx="112341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16mm D</a:t>
                </a:r>
              </a:p>
              <a:p>
                <a:r>
                  <a:rPr lang="en-US" dirty="0" smtClean="0"/>
                  <a:t>75mm L</a:t>
                </a:r>
                <a:endParaRPr lang="en-US" dirty="0"/>
              </a:p>
            </p:txBody>
          </p:sp>
          <p:cxnSp>
            <p:nvCxnSpPr>
              <p:cNvPr id="19" name="Straight Arrow Connector 18"/>
              <p:cNvCxnSpPr/>
              <p:nvPr/>
            </p:nvCxnSpPr>
            <p:spPr>
              <a:xfrm flipV="1">
                <a:off x="4802991" y="1331340"/>
                <a:ext cx="830348" cy="196555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048095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36304"/>
            <a:ext cx="8229600" cy="5389860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Are there environmental parameters that trigger the large-scale movements of the sand tiger, blue and tiger sharks? </a:t>
            </a:r>
          </a:p>
          <a:p>
            <a:pPr marL="0" lvl="0" indent="0">
              <a:buNone/>
            </a:pPr>
            <a:r>
              <a:rPr lang="en-US" sz="2000" i="1" dirty="0" smtClean="0"/>
              <a:t>Sand tiger shark acoustic hits </a:t>
            </a:r>
            <a:endParaRPr lang="en-US" sz="2000" dirty="0" smtClean="0"/>
          </a:p>
          <a:p>
            <a:pPr lvl="1"/>
            <a:r>
              <a:rPr lang="en-US" sz="1600" dirty="0" smtClean="0"/>
              <a:t>Analyze the phenology of sand tiger shark residency within the Delaware Bay</a:t>
            </a:r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marL="0" lvl="0" indent="0">
              <a:buNone/>
            </a:pPr>
            <a:endParaRPr lang="en-US" sz="2000" dirty="0"/>
          </a:p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0" y="-1"/>
            <a:ext cx="9144000" cy="622273"/>
            <a:chOff x="0" y="-1"/>
            <a:chExt cx="9144000" cy="622273"/>
          </a:xfrm>
        </p:grpSpPr>
        <p:sp>
          <p:nvSpPr>
            <p:cNvPr id="9" name="Rectangle 8"/>
            <p:cNvSpPr/>
            <p:nvPr/>
          </p:nvSpPr>
          <p:spPr>
            <a:xfrm>
              <a:off x="0" y="-1"/>
              <a:ext cx="9144000" cy="620889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100000">
                  <a:srgbClr val="FFFFFF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 descr="MC900359865.WMF.WMF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283" y="23285"/>
              <a:ext cx="1359606" cy="598987"/>
            </a:xfrm>
            <a:prstGeom prst="rect">
              <a:avLst/>
            </a:prstGeom>
          </p:spPr>
        </p:pic>
      </p:grpSp>
      <p:pic>
        <p:nvPicPr>
          <p:cNvPr id="4" name="Picture 3" descr="Acoustic_Hit_Frequency_Histogr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556" y="2032000"/>
            <a:ext cx="4825999" cy="482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76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36304"/>
            <a:ext cx="8229600" cy="5389860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Are there environmental parameters that trigger the large-scale movements of the sand tiger, blue and tiger sharks? </a:t>
            </a:r>
          </a:p>
          <a:p>
            <a:pPr marL="0" lvl="0" indent="0">
              <a:buNone/>
            </a:pPr>
            <a:r>
              <a:rPr lang="en-US" sz="2000" i="1" dirty="0"/>
              <a:t>Sand tiger shark acoustic hits </a:t>
            </a:r>
            <a:endParaRPr lang="en-US" sz="2000" i="1" dirty="0" smtClean="0"/>
          </a:p>
          <a:p>
            <a:pPr lvl="1"/>
            <a:r>
              <a:rPr lang="en-US" sz="1600" dirty="0" smtClean="0"/>
              <a:t>Mine environmental parameters near the arrival and departure of sand tiger sharks within the Delaware Bay</a:t>
            </a:r>
            <a:endParaRPr lang="en-US" sz="16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</p:txBody>
      </p:sp>
      <p:grpSp>
        <p:nvGrpSpPr>
          <p:cNvPr id="8" name="Group 7"/>
          <p:cNvGrpSpPr/>
          <p:nvPr/>
        </p:nvGrpSpPr>
        <p:grpSpPr>
          <a:xfrm>
            <a:off x="0" y="-1"/>
            <a:ext cx="9144000" cy="622273"/>
            <a:chOff x="0" y="-1"/>
            <a:chExt cx="9144000" cy="622273"/>
          </a:xfrm>
        </p:grpSpPr>
        <p:sp>
          <p:nvSpPr>
            <p:cNvPr id="9" name="Rectangle 8"/>
            <p:cNvSpPr/>
            <p:nvPr/>
          </p:nvSpPr>
          <p:spPr>
            <a:xfrm>
              <a:off x="0" y="-1"/>
              <a:ext cx="9144000" cy="620889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100000">
                  <a:srgbClr val="FFFFFF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 descr="MC900359865.WMF.WMF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283" y="23285"/>
              <a:ext cx="1359606" cy="598987"/>
            </a:xfrm>
            <a:prstGeom prst="rect">
              <a:avLst/>
            </a:prstGeom>
          </p:spPr>
        </p:pic>
      </p:grpSp>
      <p:pic>
        <p:nvPicPr>
          <p:cNvPr id="2" name="Picture 1" descr="stations_temp_time_series_w_mea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666" y="2314222"/>
            <a:ext cx="4543777" cy="454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02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1"/>
            <a:ext cx="9144000" cy="622273"/>
            <a:chOff x="0" y="-1"/>
            <a:chExt cx="9144000" cy="622273"/>
          </a:xfrm>
        </p:grpSpPr>
        <p:sp>
          <p:nvSpPr>
            <p:cNvPr id="9" name="Rectangle 8"/>
            <p:cNvSpPr/>
            <p:nvPr/>
          </p:nvSpPr>
          <p:spPr>
            <a:xfrm>
              <a:off x="0" y="-1"/>
              <a:ext cx="9144000" cy="620889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100000">
                  <a:srgbClr val="FFFFFF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 descr="MC900359865.WMF.WMF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283" y="23285"/>
              <a:ext cx="1359606" cy="598987"/>
            </a:xfrm>
            <a:prstGeom prst="rect">
              <a:avLst/>
            </a:prstGeom>
          </p:spPr>
        </p:pic>
      </p:grpSp>
      <p:pic>
        <p:nvPicPr>
          <p:cNvPr id="4" name="Picture 3" descr="ALL_STS_SST_animation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858" y="737070"/>
            <a:ext cx="3786142" cy="6120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563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36304"/>
            <a:ext cx="8229600" cy="5389860"/>
          </a:xfrm>
        </p:spPr>
        <p:txBody>
          <a:bodyPr/>
          <a:lstStyle/>
          <a:p>
            <a:pPr marL="0" lvl="0" indent="0">
              <a:buNone/>
            </a:pPr>
            <a:r>
              <a:rPr lang="en-US" sz="1800" dirty="0"/>
              <a:t>What is the nature of the pelagic environment preferred by sand tiger sharks, blue sharks and tiger sharks in the Atlantic Ocean? </a:t>
            </a:r>
          </a:p>
          <a:p>
            <a:pPr marL="0" lvl="0" indent="0">
              <a:buNone/>
            </a:pPr>
            <a:r>
              <a:rPr lang="en-US" sz="2000" i="1" dirty="0"/>
              <a:t>Sand tiger shark acoustic hits </a:t>
            </a:r>
            <a:endParaRPr lang="en-US" sz="1600" dirty="0"/>
          </a:p>
          <a:p>
            <a:pPr lvl="1"/>
            <a:r>
              <a:rPr lang="en-US" sz="1600" dirty="0" smtClean="0"/>
              <a:t>Create maximum entropy (</a:t>
            </a:r>
            <a:r>
              <a:rPr lang="en-US" sz="1600" dirty="0" err="1" smtClean="0"/>
              <a:t>Maxent</a:t>
            </a:r>
            <a:r>
              <a:rPr lang="en-US" sz="1600" dirty="0" smtClean="0"/>
              <a:t>) models to predict ideal shark habitat based on environmental parameters</a:t>
            </a:r>
          </a:p>
          <a:p>
            <a:pPr lvl="1"/>
            <a:endParaRPr lang="en-US" sz="1600" dirty="0"/>
          </a:p>
          <a:p>
            <a:pPr marL="0" lvl="0" indent="0">
              <a:buNone/>
            </a:pPr>
            <a:r>
              <a:rPr lang="en-US" sz="2000" dirty="0" err="1" smtClean="0"/>
              <a:t>Maxent</a:t>
            </a:r>
            <a:r>
              <a:rPr lang="en-US" sz="2000" dirty="0" smtClean="0"/>
              <a:t> Probability Model </a:t>
            </a:r>
            <a:endParaRPr lang="en-US" sz="2000" dirty="0"/>
          </a:p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0" y="-1"/>
            <a:ext cx="9144000" cy="622273"/>
            <a:chOff x="0" y="-1"/>
            <a:chExt cx="9144000" cy="622273"/>
          </a:xfrm>
        </p:grpSpPr>
        <p:sp>
          <p:nvSpPr>
            <p:cNvPr id="9" name="Rectangle 8"/>
            <p:cNvSpPr/>
            <p:nvPr/>
          </p:nvSpPr>
          <p:spPr>
            <a:xfrm>
              <a:off x="0" y="-1"/>
              <a:ext cx="9144000" cy="620889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100000">
                  <a:srgbClr val="FFFFFF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 descr="MC900359865.WMF.WMF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283" y="23285"/>
              <a:ext cx="1359606" cy="598987"/>
            </a:xfrm>
            <a:prstGeom prst="rect">
              <a:avLst/>
            </a:prstGeom>
          </p:spPr>
        </p:pic>
      </p:grpSp>
      <p:pic>
        <p:nvPicPr>
          <p:cNvPr id="11" name="Picture 10" descr="Screen shot 2011-05-26 at 2.02.5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497" y="2364497"/>
            <a:ext cx="4493503" cy="4493503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69334" y="2950158"/>
            <a:ext cx="4409512" cy="3774610"/>
            <a:chOff x="169334" y="2950158"/>
            <a:chExt cx="4409512" cy="3774610"/>
          </a:xfrm>
        </p:grpSpPr>
        <p:pic>
          <p:nvPicPr>
            <p:cNvPr id="12" name="Picture 11" descr="Sand_Tiger_Shark_Sept2007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7571"/>
            <a:stretch/>
          </p:blipFill>
          <p:spPr>
            <a:xfrm>
              <a:off x="169334" y="2950158"/>
              <a:ext cx="4409512" cy="3774610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457200" y="3076222"/>
              <a:ext cx="195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September 2007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69334" y="4969554"/>
              <a:ext cx="11999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Probability</a:t>
              </a:r>
              <a:endParaRPr lang="en-US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401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1"/>
            <a:ext cx="9144000" cy="622273"/>
            <a:chOff x="0" y="-1"/>
            <a:chExt cx="9144000" cy="622273"/>
          </a:xfrm>
        </p:grpSpPr>
        <p:sp>
          <p:nvSpPr>
            <p:cNvPr id="9" name="Rectangle 8"/>
            <p:cNvSpPr/>
            <p:nvPr/>
          </p:nvSpPr>
          <p:spPr>
            <a:xfrm>
              <a:off x="0" y="-1"/>
              <a:ext cx="9144000" cy="620889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100000">
                  <a:srgbClr val="FFFFFF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 descr="MC900359865.WMF.WMF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283" y="23285"/>
              <a:ext cx="1359606" cy="598987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855198" y="1740726"/>
            <a:ext cx="4020958" cy="3708242"/>
            <a:chOff x="187664" y="785073"/>
            <a:chExt cx="4020958" cy="3708242"/>
          </a:xfrm>
        </p:grpSpPr>
        <p:sp>
          <p:nvSpPr>
            <p:cNvPr id="13" name="TextBox 12"/>
            <p:cNvSpPr txBox="1"/>
            <p:nvPr/>
          </p:nvSpPr>
          <p:spPr>
            <a:xfrm>
              <a:off x="187664" y="3787177"/>
              <a:ext cx="4020958" cy="706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Sand Tiger Shark </a:t>
              </a:r>
            </a:p>
            <a:p>
              <a:r>
                <a:rPr lang="en-US" dirty="0" smtClean="0"/>
                <a:t>NOAA Species of Concern (SOC)</a:t>
              </a:r>
            </a:p>
          </p:txBody>
        </p:sp>
        <p:pic>
          <p:nvPicPr>
            <p:cNvPr id="22" name="Picture 21" descr="Tiger-shark-just-about-to-swallow-a-fish.jp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304" b="12758"/>
            <a:stretch/>
          </p:blipFill>
          <p:spPr>
            <a:xfrm>
              <a:off x="187664" y="785073"/>
              <a:ext cx="2808100" cy="2965356"/>
            </a:xfrm>
            <a:prstGeom prst="rect">
              <a:avLst/>
            </a:prstGeom>
          </p:spPr>
        </p:pic>
      </p:grpSp>
      <p:pic>
        <p:nvPicPr>
          <p:cNvPr id="2" name="Picture 1" descr="Screen shot 2011-07-11 at 1.39.53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261" y="1484856"/>
            <a:ext cx="3026565" cy="33177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13409" y="4802637"/>
            <a:ext cx="19882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SPOT5 Satellite Tag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6333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36304"/>
            <a:ext cx="8229600" cy="5389860"/>
          </a:xfrm>
        </p:spPr>
        <p:txBody>
          <a:bodyPr/>
          <a:lstStyle/>
          <a:p>
            <a:pPr marL="0" lvl="0" indent="0">
              <a:buNone/>
            </a:pPr>
            <a:r>
              <a:rPr lang="en-US" sz="1800" dirty="0"/>
              <a:t>What is the nature of the pelagic environment preferred by sand tiger sharks, blue sharks and tiger sharks in the Atlantic Ocean? </a:t>
            </a:r>
            <a:endParaRPr lang="en-US" sz="2000" dirty="0"/>
          </a:p>
          <a:p>
            <a:pPr marL="0" lvl="0" indent="0">
              <a:buNone/>
            </a:pPr>
            <a:r>
              <a:rPr lang="en-US" sz="2000" i="1" dirty="0" smtClean="0"/>
              <a:t>Blue and Tiger Shark Satellite Tracks</a:t>
            </a:r>
            <a:endParaRPr lang="en-US" sz="2000" dirty="0" smtClean="0"/>
          </a:p>
          <a:p>
            <a:pPr lvl="1"/>
            <a:r>
              <a:rPr lang="en-US" sz="1600" dirty="0" smtClean="0"/>
              <a:t>Use loess-fitting routine to parameterize the relationship between shark location and environmental parameters</a:t>
            </a:r>
          </a:p>
          <a:p>
            <a:pPr marL="457200" lvl="1" indent="0">
              <a:buNone/>
            </a:pPr>
            <a:endParaRPr lang="en-US" sz="18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marL="0" lvl="0" indent="0">
              <a:buNone/>
            </a:pPr>
            <a:endParaRPr lang="en-US" sz="2000" dirty="0"/>
          </a:p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0" y="-1"/>
            <a:ext cx="9144000" cy="622273"/>
            <a:chOff x="0" y="-1"/>
            <a:chExt cx="9144000" cy="622273"/>
          </a:xfrm>
        </p:grpSpPr>
        <p:sp>
          <p:nvSpPr>
            <p:cNvPr id="9" name="Rectangle 8"/>
            <p:cNvSpPr/>
            <p:nvPr/>
          </p:nvSpPr>
          <p:spPr>
            <a:xfrm>
              <a:off x="0" y="-1"/>
              <a:ext cx="9144000" cy="620889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100000">
                  <a:srgbClr val="FFFFFF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 descr="MC900359865.WMF.WMF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283" y="23285"/>
              <a:ext cx="1359606" cy="598987"/>
            </a:xfrm>
            <a:prstGeom prst="rect">
              <a:avLst/>
            </a:prstGeom>
          </p:spPr>
        </p:pic>
      </p:grpSp>
      <p:pic>
        <p:nvPicPr>
          <p:cNvPr id="4" name="Picture 3" descr="loess0.5_model_correi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446" y="2398890"/>
            <a:ext cx="4459110" cy="4459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544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36304"/>
            <a:ext cx="8229600" cy="5389860"/>
          </a:xfrm>
        </p:spPr>
        <p:txBody>
          <a:bodyPr/>
          <a:lstStyle/>
          <a:p>
            <a:pPr marL="0" lvl="0" indent="0">
              <a:buNone/>
            </a:pPr>
            <a:r>
              <a:rPr lang="en-US" sz="1800" dirty="0"/>
              <a:t>What is the nature of the pelagic environment preferred by sand tiger sharks, blue sharks and tiger sharks in the Atlantic Ocean? </a:t>
            </a:r>
            <a:endParaRPr lang="en-US" sz="2000" dirty="0"/>
          </a:p>
          <a:p>
            <a:pPr marL="0" lvl="0" indent="0">
              <a:buNone/>
            </a:pPr>
            <a:r>
              <a:rPr lang="en-US" sz="2000" i="1" dirty="0" smtClean="0"/>
              <a:t>Blue and Tiger Shark Satellite Tracks</a:t>
            </a:r>
            <a:endParaRPr lang="en-US" sz="2000" dirty="0" smtClean="0"/>
          </a:p>
          <a:p>
            <a:pPr lvl="1"/>
            <a:r>
              <a:rPr lang="en-US" sz="1600" dirty="0" smtClean="0"/>
              <a:t>Use loess-fitting routine to parameterize the relationship between shark location and environmental parameters</a:t>
            </a:r>
          </a:p>
          <a:p>
            <a:pPr marL="457200" lvl="1" indent="0">
              <a:buNone/>
            </a:pPr>
            <a:endParaRPr lang="en-US" sz="18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marL="0" lvl="0" indent="0">
              <a:buNone/>
            </a:pPr>
            <a:endParaRPr lang="en-US" sz="2000" dirty="0"/>
          </a:p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0" y="-1"/>
            <a:ext cx="9144000" cy="622273"/>
            <a:chOff x="0" y="-1"/>
            <a:chExt cx="9144000" cy="622273"/>
          </a:xfrm>
        </p:grpSpPr>
        <p:sp>
          <p:nvSpPr>
            <p:cNvPr id="9" name="Rectangle 8"/>
            <p:cNvSpPr/>
            <p:nvPr/>
          </p:nvSpPr>
          <p:spPr>
            <a:xfrm>
              <a:off x="0" y="-1"/>
              <a:ext cx="9144000" cy="620889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100000">
                  <a:srgbClr val="FFFFFF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 descr="MC900359865.WMF.WMF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283" y="23285"/>
              <a:ext cx="1359606" cy="598987"/>
            </a:xfrm>
            <a:prstGeom prst="rect">
              <a:avLst/>
            </a:prstGeom>
          </p:spPr>
        </p:pic>
      </p:grpSp>
      <p:pic>
        <p:nvPicPr>
          <p:cNvPr id="4" name="Picture 3" descr="katrin_sst_loess_model_animation_2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556" y="2286887"/>
            <a:ext cx="4571113" cy="4571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625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1-06-14 at 10.59.3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43" y="1789995"/>
            <a:ext cx="6827520" cy="506800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36304"/>
            <a:ext cx="8229600" cy="5389860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Are there environmental parameters that trigger the large-scale movements of the sand tiger, blue and tiger sharks? </a:t>
            </a:r>
          </a:p>
          <a:p>
            <a:pPr marL="0" lvl="0" indent="0">
              <a:buNone/>
            </a:pPr>
            <a:r>
              <a:rPr lang="en-US" sz="2000" i="1" dirty="0"/>
              <a:t>Blue and Tiger Shark Satellite Tracks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</p:txBody>
      </p:sp>
      <p:grpSp>
        <p:nvGrpSpPr>
          <p:cNvPr id="8" name="Group 7"/>
          <p:cNvGrpSpPr/>
          <p:nvPr/>
        </p:nvGrpSpPr>
        <p:grpSpPr>
          <a:xfrm>
            <a:off x="0" y="-1"/>
            <a:ext cx="9144000" cy="622273"/>
            <a:chOff x="0" y="-1"/>
            <a:chExt cx="9144000" cy="622273"/>
          </a:xfrm>
        </p:grpSpPr>
        <p:sp>
          <p:nvSpPr>
            <p:cNvPr id="9" name="Rectangle 8"/>
            <p:cNvSpPr/>
            <p:nvPr/>
          </p:nvSpPr>
          <p:spPr>
            <a:xfrm>
              <a:off x="0" y="-1"/>
              <a:ext cx="9144000" cy="620889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100000">
                  <a:srgbClr val="FFFFFF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 descr="MC900359865.WMF.WMF"/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283" y="23285"/>
              <a:ext cx="1359606" cy="598987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3554140" y="5251776"/>
            <a:ext cx="2384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 = A * -</a:t>
            </a:r>
            <a:r>
              <a:rPr lang="en-US" dirty="0" err="1"/>
              <a:t>cos</a:t>
            </a:r>
            <a:r>
              <a:rPr lang="en-US" dirty="0"/>
              <a:t>(x/B) + C</a:t>
            </a:r>
          </a:p>
        </p:txBody>
      </p:sp>
    </p:spTree>
    <p:extLst>
      <p:ext uri="{BB962C8B-B14F-4D97-AF65-F5344CB8AC3E}">
        <p14:creationId xmlns:p14="http://schemas.microsoft.com/office/powerpoint/2010/main" val="2535375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</TotalTime>
  <Words>301</Words>
  <Application>Microsoft Macintosh PowerPoint</Application>
  <PresentationFormat>On-screen Show (4:3)</PresentationFormat>
  <Paragraphs>50</Paragraphs>
  <Slides>9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Comparing shark locations and satellite measured ocean surface properties to understand shark movements</dc:title>
  <dc:creator>Haulsee</dc:creator>
  <cp:lastModifiedBy>Haulsee</cp:lastModifiedBy>
  <cp:revision>12</cp:revision>
  <dcterms:created xsi:type="dcterms:W3CDTF">2011-07-11T13:30:17Z</dcterms:created>
  <dcterms:modified xsi:type="dcterms:W3CDTF">2011-07-11T17:50:31Z</dcterms:modified>
</cp:coreProperties>
</file>